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2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22.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85" r:id="rId4"/>
    <p:sldId id="286" r:id="rId5"/>
    <p:sldId id="287" r:id="rId6"/>
    <p:sldId id="280" r:id="rId7"/>
    <p:sldId id="278" r:id="rId8"/>
    <p:sldId id="288" r:id="rId9"/>
    <p:sldId id="298" r:id="rId10"/>
    <p:sldId id="290" r:id="rId11"/>
    <p:sldId id="277" r:id="rId12"/>
    <p:sldId id="291" r:id="rId13"/>
    <p:sldId id="292" r:id="rId14"/>
    <p:sldId id="281" r:id="rId15"/>
    <p:sldId id="293" r:id="rId16"/>
    <p:sldId id="282" r:id="rId17"/>
    <p:sldId id="294" r:id="rId18"/>
    <p:sldId id="283" r:id="rId19"/>
    <p:sldId id="295" r:id="rId20"/>
    <p:sldId id="284" r:id="rId21"/>
    <p:sldId id="296" r:id="rId22"/>
    <p:sldId id="269" r:id="rId23"/>
    <p:sldId id="279" r:id="rId24"/>
    <p:sldId id="29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ezda Lyubchik" initials="NL" lastIdx="38" clrIdx="0">
    <p:extLst>
      <p:ext uri="{19B8F6BF-5375-455C-9EA6-DF929625EA0E}">
        <p15:presenceInfo xmlns:p15="http://schemas.microsoft.com/office/powerpoint/2012/main" userId="bddfbc346a0ab4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099" autoAdjust="0"/>
  </p:normalViewPr>
  <p:slideViewPr>
    <p:cSldViewPr snapToGrid="0" snapToObjects="1">
      <p:cViewPr varScale="1">
        <p:scale>
          <a:sx n="81" d="100"/>
          <a:sy n="81" d="100"/>
        </p:scale>
        <p:origin x="165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7CFD31-EFE7-CA42-9D6E-0DE44B77C4D9}" type="datetimeFigureOut">
              <a:rPr lang="en-US" smtClean="0"/>
              <a:pPr/>
              <a:t>6/20/2018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62BC57-1216-1448-BB40-5AA7ACC341C6}" type="slidenum">
              <a:rPr lang="en-US" smtClean="0"/>
              <a:pPr/>
              <a:t>‹#›</a:t>
            </a:fld>
            <a:endParaRPr lang="en-US"/>
          </a:p>
        </p:txBody>
      </p:sp>
    </p:spTree>
    <p:extLst>
      <p:ext uri="{BB962C8B-B14F-4D97-AF65-F5344CB8AC3E}">
        <p14:creationId xmlns:p14="http://schemas.microsoft.com/office/powerpoint/2010/main" val="3218584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G-lN8vWm3m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err="1"/>
              <a:t>Classrooom</a:t>
            </a:r>
            <a:r>
              <a:rPr lang="en-US" altLang="en-US" b="1" dirty="0"/>
              <a:t> Recommendations: </a:t>
            </a:r>
            <a:r>
              <a:rPr lang="en-US" sz="1200" kern="1200" dirty="0">
                <a:solidFill>
                  <a:schemeClr val="tx1"/>
                </a:solidFill>
                <a:effectLst/>
                <a:latin typeface="+mn-lt"/>
                <a:ea typeface="+mn-ea"/>
                <a:cs typeface="+mn-cs"/>
              </a:rPr>
              <a:t>Sensation &amp;</a:t>
            </a:r>
            <a:r>
              <a:rPr lang="en-US" sz="1200" kern="1200" baseline="0" dirty="0">
                <a:solidFill>
                  <a:schemeClr val="tx1"/>
                </a:solidFill>
                <a:effectLst/>
                <a:latin typeface="+mn-lt"/>
                <a:ea typeface="+mn-ea"/>
                <a:cs typeface="+mn-cs"/>
              </a:rPr>
              <a:t> Perception</a:t>
            </a:r>
            <a:r>
              <a:rPr lang="en-US" sz="1200" kern="1200" dirty="0">
                <a:solidFill>
                  <a:schemeClr val="tx1"/>
                </a:solidFill>
                <a:effectLst/>
                <a:latin typeface="+mn-lt"/>
                <a:ea typeface="+mn-ea"/>
                <a:cs typeface="+mn-cs"/>
              </a:rPr>
              <a:t> is ideally taught over 2-class periods. It</a:t>
            </a:r>
            <a:r>
              <a:rPr lang="en-US" sz="1200" kern="1200" baseline="0" dirty="0">
                <a:solidFill>
                  <a:schemeClr val="tx1"/>
                </a:solidFill>
                <a:effectLst/>
                <a:latin typeface="+mn-lt"/>
                <a:ea typeface="+mn-ea"/>
                <a:cs typeface="+mn-cs"/>
              </a:rPr>
              <a:t> will likely be the case that almost an entire day is devoted to vision. Many students find this section to be the most interesting and there exist a variety of great demonstrations to illustrate some of the core concepts. If this is the case, it is fairly doable to cover the rest of the senses in a single day. </a:t>
            </a:r>
          </a:p>
          <a:p>
            <a:endParaRPr lang="en-US" sz="1200" kern="1200" baseline="0" dirty="0">
              <a:solidFill>
                <a:schemeClr val="tx1"/>
              </a:solidFill>
              <a:effectLst/>
              <a:latin typeface="+mn-lt"/>
              <a:ea typeface="+mn-ea"/>
              <a:cs typeface="+mn-cs"/>
            </a:endParaRPr>
          </a:p>
          <a:p>
            <a:r>
              <a:rPr lang="en-US" sz="1200" b="1" kern="1200" baseline="0" dirty="0">
                <a:solidFill>
                  <a:schemeClr val="tx1"/>
                </a:solidFill>
                <a:effectLst/>
                <a:latin typeface="+mn-lt"/>
                <a:ea typeface="+mn-ea"/>
                <a:cs typeface="+mn-cs"/>
              </a:rPr>
              <a:t>Overview: </a:t>
            </a:r>
            <a:r>
              <a:rPr lang="en-US" sz="1200" b="0" kern="1200" baseline="0" dirty="0">
                <a:solidFill>
                  <a:schemeClr val="tx1"/>
                </a:solidFill>
                <a:effectLst/>
                <a:latin typeface="+mn-lt"/>
                <a:ea typeface="+mn-ea"/>
                <a:cs typeface="+mn-cs"/>
              </a:rPr>
              <a:t>The topics of sensation and perception are among the oldest and most important in all of psychology. People are equipped with senses such as sight, hearing and taste that help us to take in the world around us. Amazingly, our senses have the ability to convert real-world information into electrical information that can be processed by the brain. The way we interpret this information-- our perceptions-- is what leads to our experiences of the world. In this module, you will learn about the biological processes of sensation and how these can be combined to create various perceptions.</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Warmup discussion</a:t>
            </a:r>
            <a:r>
              <a:rPr lang="en-US" sz="1200" b="1" kern="1200" baseline="0" dirty="0">
                <a:solidFill>
                  <a:schemeClr val="tx1"/>
                </a:solidFill>
                <a:effectLst/>
                <a:latin typeface="+mn-lt"/>
                <a:ea typeface="+mn-ea"/>
                <a:cs typeface="+mn-cs"/>
              </a:rPr>
              <a:t>: </a:t>
            </a:r>
            <a:r>
              <a:rPr lang="en-US" sz="1200" b="0" kern="1200" baseline="0" dirty="0">
                <a:solidFill>
                  <a:schemeClr val="tx1"/>
                </a:solidFill>
                <a:effectLst/>
                <a:latin typeface="+mn-lt"/>
                <a:ea typeface="+mn-ea"/>
                <a:cs typeface="+mn-cs"/>
              </a:rPr>
              <a:t>Ask the class which sense they would be willing to give up, if they had to. Try and find students that would be willing to give up a few different senses and build a discussion around how their world would be different.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eaLnBrk="1" hangingPunct="1">
              <a:spcBef>
                <a:spcPct val="0"/>
              </a:spcBef>
            </a:pPr>
            <a:r>
              <a:rPr lang="en-US" altLang="en-US" b="1" dirty="0"/>
              <a:t>Technical Note: </a:t>
            </a:r>
            <a:r>
              <a:rPr lang="en-US" altLang="en-US" dirty="0"/>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altLang="en-US" b="1" dirty="0"/>
              <a:t>(Click) </a:t>
            </a:r>
            <a:r>
              <a:rPr lang="en-US" altLang="en-US" dirty="0"/>
              <a:t>– that corresponds to each animation.</a:t>
            </a:r>
          </a:p>
          <a:p>
            <a:pPr eaLnBrk="1" hangingPunct="1">
              <a:spcBef>
                <a:spcPct val="0"/>
              </a:spcBef>
            </a:pPr>
            <a:endParaRPr lang="en-US" altLang="en-US" dirty="0"/>
          </a:p>
          <a:p>
            <a:pPr eaLnBrk="1" hangingPunct="1">
              <a:spcBef>
                <a:spcPct val="0"/>
              </a:spcBef>
            </a:pPr>
            <a:r>
              <a:rPr lang="en-US" altLang="en-US" dirty="0"/>
              <a:t>You may also find hyperlinks to outside videos at various places in the slides. These hyperlinks are embedded in text and indicated by color and in the notes section.</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1" dirty="0"/>
          </a:p>
          <a:p>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a:t>
            </a:fld>
            <a:endParaRPr lang="en-US"/>
          </a:p>
        </p:txBody>
      </p:sp>
    </p:spTree>
    <p:extLst>
      <p:ext uri="{BB962C8B-B14F-4D97-AF65-F5344CB8AC3E}">
        <p14:creationId xmlns:p14="http://schemas.microsoft.com/office/powerpoint/2010/main" val="384620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his slide demonstrates the concept of the opponent process theory.</a:t>
            </a:r>
          </a:p>
          <a:p>
            <a:endParaRPr lang="en-US" baseline="0" dirty="0"/>
          </a:p>
          <a:p>
            <a:r>
              <a:rPr lang="en-US" b="1" baseline="0" dirty="0"/>
              <a:t>Instructor’s note: </a:t>
            </a:r>
            <a:r>
              <a:rPr lang="en-US" sz="1200" kern="1200" dirty="0">
                <a:solidFill>
                  <a:schemeClr val="tx1"/>
                </a:solidFill>
                <a:effectLst/>
                <a:latin typeface="+mn-lt"/>
                <a:ea typeface="+mn-ea"/>
                <a:cs typeface="+mn-cs"/>
              </a:rPr>
              <a:t>Tell students to look at the center</a:t>
            </a:r>
            <a:r>
              <a:rPr lang="en-US" sz="1200" kern="1200" baseline="0" dirty="0">
                <a:solidFill>
                  <a:schemeClr val="tx1"/>
                </a:solidFill>
                <a:effectLst/>
                <a:latin typeface="+mn-lt"/>
                <a:ea typeface="+mn-ea"/>
                <a:cs typeface="+mn-cs"/>
              </a:rPr>
              <a:t> of the plus in the middle of the rectangle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30 seconds to one minute </a:t>
            </a:r>
            <a:r>
              <a:rPr lang="en-US" sz="1200" b="1" kern="1200" dirty="0">
                <a:solidFill>
                  <a:schemeClr val="tx1"/>
                </a:solidFill>
                <a:effectLst/>
                <a:latin typeface="+mn-lt"/>
                <a:ea typeface="+mn-ea"/>
                <a:cs typeface="+mn-cs"/>
              </a:rPr>
              <a:t>(Click)</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10</a:t>
            </a:fld>
            <a:endParaRPr lang="en-US"/>
          </a:p>
        </p:txBody>
      </p:sp>
    </p:spTree>
    <p:extLst>
      <p:ext uri="{BB962C8B-B14F-4D97-AF65-F5344CB8AC3E}">
        <p14:creationId xmlns:p14="http://schemas.microsoft.com/office/powerpoint/2010/main" val="429046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allows</a:t>
            </a:r>
            <a:r>
              <a:rPr lang="en-US" baseline="0" dirty="0"/>
              <a:t> students to see the after image from the previous slide.</a:t>
            </a:r>
          </a:p>
          <a:p>
            <a:endParaRPr lang="en-US" baseline="0" dirty="0"/>
          </a:p>
          <a:p>
            <a:r>
              <a:rPr lang="en-US" b="1" baseline="0" dirty="0"/>
              <a:t>Instructor’s note: </a:t>
            </a:r>
            <a:r>
              <a:rPr lang="en-US" b="0" baseline="0" dirty="0"/>
              <a:t>A</a:t>
            </a:r>
            <a:r>
              <a:rPr lang="en-US" baseline="0" dirty="0"/>
              <a:t>sk students what color image they see now.  They will likely see a green rectangle with a yellow plus in the center. </a:t>
            </a:r>
          </a:p>
        </p:txBody>
      </p:sp>
      <p:sp>
        <p:nvSpPr>
          <p:cNvPr id="4" name="Slide Number Placeholder 3"/>
          <p:cNvSpPr>
            <a:spLocks noGrp="1"/>
          </p:cNvSpPr>
          <p:nvPr>
            <p:ph type="sldNum" sz="quarter" idx="10"/>
          </p:nvPr>
        </p:nvSpPr>
        <p:spPr/>
        <p:txBody>
          <a:bodyPr/>
          <a:lstStyle/>
          <a:p>
            <a:fld id="{2C62BC57-1216-1448-BB40-5AA7ACC341C6}" type="slidenum">
              <a:rPr lang="en-US" smtClean="0"/>
              <a:pPr/>
              <a:t>11</a:t>
            </a:fld>
            <a:endParaRPr lang="en-US"/>
          </a:p>
        </p:txBody>
      </p:sp>
    </p:spTree>
    <p:extLst>
      <p:ext uri="{BB962C8B-B14F-4D97-AF65-F5344CB8AC3E}">
        <p14:creationId xmlns:p14="http://schemas.microsoft.com/office/powerpoint/2010/main" val="408052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his slide demonstrates the concept of the opponent process theory.</a:t>
            </a:r>
          </a:p>
          <a:p>
            <a:endParaRPr lang="en-US" baseline="0" dirty="0"/>
          </a:p>
          <a:p>
            <a:r>
              <a:rPr lang="en-US" b="1" baseline="0" dirty="0"/>
              <a:t>Instructor’s note: </a:t>
            </a:r>
            <a:r>
              <a:rPr lang="en-US" sz="1200" kern="1200" dirty="0">
                <a:solidFill>
                  <a:schemeClr val="tx1"/>
                </a:solidFill>
                <a:effectLst/>
                <a:latin typeface="+mn-lt"/>
                <a:ea typeface="+mn-ea"/>
                <a:cs typeface="+mn-cs"/>
              </a:rPr>
              <a:t>Tell students to look at the center</a:t>
            </a:r>
            <a:r>
              <a:rPr lang="en-US" sz="1200" kern="1200" baseline="0" dirty="0">
                <a:solidFill>
                  <a:schemeClr val="tx1"/>
                </a:solidFill>
                <a:effectLst/>
                <a:latin typeface="+mn-lt"/>
                <a:ea typeface="+mn-ea"/>
                <a:cs typeface="+mn-cs"/>
              </a:rPr>
              <a:t> of image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30 seconds to one minute </a:t>
            </a:r>
            <a:r>
              <a:rPr lang="en-US" sz="1200" b="1" kern="1200" dirty="0">
                <a:solidFill>
                  <a:schemeClr val="tx1"/>
                </a:solidFill>
                <a:effectLst/>
                <a:latin typeface="+mn-lt"/>
                <a:ea typeface="+mn-ea"/>
                <a:cs typeface="+mn-cs"/>
              </a:rPr>
              <a:t>(Click)</a:t>
            </a:r>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12</a:t>
            </a:fld>
            <a:endParaRPr lang="en-US"/>
          </a:p>
        </p:txBody>
      </p:sp>
    </p:spTree>
    <p:extLst>
      <p:ext uri="{BB962C8B-B14F-4D97-AF65-F5344CB8AC3E}">
        <p14:creationId xmlns:p14="http://schemas.microsoft.com/office/powerpoint/2010/main" val="429046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allows</a:t>
            </a:r>
            <a:r>
              <a:rPr lang="en-US" baseline="0" dirty="0"/>
              <a:t> students to see the after image from the previous slide.</a:t>
            </a:r>
          </a:p>
          <a:p>
            <a:endParaRPr lang="en-US" baseline="0" dirty="0"/>
          </a:p>
          <a:p>
            <a:r>
              <a:rPr lang="en-US" b="1" baseline="0" dirty="0"/>
              <a:t>Instructor’s note: </a:t>
            </a:r>
            <a:r>
              <a:rPr lang="en-US" b="0" baseline="0" dirty="0"/>
              <a:t>A</a:t>
            </a:r>
            <a:r>
              <a:rPr lang="en-US" baseline="0" dirty="0"/>
              <a:t>sk students what color image they see now.  They will likely see a full color image that is composed of a more natural color scheme (e.g. darker background, the color of the woman’s jacket changes to dark mustard, while her headband changes to blue).</a:t>
            </a:r>
          </a:p>
        </p:txBody>
      </p:sp>
      <p:sp>
        <p:nvSpPr>
          <p:cNvPr id="4" name="Slide Number Placeholder 3"/>
          <p:cNvSpPr>
            <a:spLocks noGrp="1"/>
          </p:cNvSpPr>
          <p:nvPr>
            <p:ph type="sldNum" sz="quarter" idx="10"/>
          </p:nvPr>
        </p:nvSpPr>
        <p:spPr/>
        <p:txBody>
          <a:bodyPr/>
          <a:lstStyle/>
          <a:p>
            <a:fld id="{2C62BC57-1216-1448-BB40-5AA7ACC341C6}" type="slidenum">
              <a:rPr lang="en-US" smtClean="0"/>
              <a:pPr/>
              <a:t>13</a:t>
            </a:fld>
            <a:endParaRPr lang="en-US"/>
          </a:p>
        </p:txBody>
      </p:sp>
    </p:spTree>
    <p:extLst>
      <p:ext uri="{BB962C8B-B14F-4D97-AF65-F5344CB8AC3E}">
        <p14:creationId xmlns:p14="http://schemas.microsoft.com/office/powerpoint/2010/main" val="408052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14</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slide describes the sense of hearing and what it accomplishes. </a:t>
            </a:r>
          </a:p>
          <a:p>
            <a:endParaRPr lang="en-US" baseline="0" dirty="0"/>
          </a:p>
          <a:p>
            <a:r>
              <a:rPr lang="en-US" b="1" dirty="0"/>
              <a:t>Instructor’s note: </a:t>
            </a:r>
            <a:r>
              <a:rPr lang="en-US" b="0" dirty="0"/>
              <a:t>Give</a:t>
            </a:r>
            <a:r>
              <a:rPr lang="en-US" b="0" baseline="0" dirty="0"/>
              <a:t> students a brief overview of how </a:t>
            </a:r>
            <a:r>
              <a:rPr lang="en-US" b="1" baseline="0" dirty="0"/>
              <a:t>sound waves </a:t>
            </a:r>
            <a:r>
              <a:rPr lang="en-US" b="0" baseline="0" dirty="0"/>
              <a:t>enter the </a:t>
            </a:r>
            <a:r>
              <a:rPr lang="en-US" b="1" baseline="0" dirty="0"/>
              <a:t>auditory canal </a:t>
            </a:r>
            <a:r>
              <a:rPr lang="en-US" b="0" baseline="0" dirty="0"/>
              <a:t>after being funneled by the </a:t>
            </a:r>
            <a:r>
              <a:rPr lang="en-US" b="1" baseline="0" dirty="0"/>
              <a:t>pinna</a:t>
            </a:r>
            <a:r>
              <a:rPr lang="en-US" b="0" baseline="0" dirty="0"/>
              <a:t>, vibrating the </a:t>
            </a:r>
            <a:r>
              <a:rPr lang="en-US" b="1" baseline="0" dirty="0"/>
              <a:t>tympanic membrane </a:t>
            </a:r>
            <a:r>
              <a:rPr lang="en-US" b="0" baseline="0" dirty="0"/>
              <a:t>and </a:t>
            </a:r>
            <a:r>
              <a:rPr lang="en-US" b="1" baseline="0" dirty="0" err="1"/>
              <a:t>ossicles</a:t>
            </a:r>
            <a:r>
              <a:rPr lang="en-US" b="0" baseline="0" dirty="0"/>
              <a:t> before reaching the </a:t>
            </a:r>
            <a:r>
              <a:rPr lang="en-US" b="1" baseline="0" dirty="0"/>
              <a:t>cochlea</a:t>
            </a:r>
            <a:r>
              <a:rPr lang="en-US" b="0" baseline="0" dirty="0"/>
              <a:t>. Explain the role of </a:t>
            </a:r>
            <a:r>
              <a:rPr lang="en-US" b="1" baseline="0" dirty="0"/>
              <a:t>auditory hair cells </a:t>
            </a:r>
            <a:r>
              <a:rPr lang="en-US" b="0" baseline="0" dirty="0"/>
              <a:t>in the conversion of sound waves into electrical signals. Describe the sending of the information to the </a:t>
            </a:r>
            <a:r>
              <a:rPr lang="en-US" b="1" baseline="0" dirty="0"/>
              <a:t>primary auditory cortex</a:t>
            </a:r>
            <a:r>
              <a:rPr lang="en-US" b="0" baseline="0" dirty="0"/>
              <a:t>. You might also want to use this opportunity to bring up the additional function of parts of the </a:t>
            </a:r>
            <a:r>
              <a:rPr lang="en-US" b="1" baseline="0" dirty="0"/>
              <a:t>cochlea </a:t>
            </a:r>
            <a:r>
              <a:rPr lang="en-US" b="0" baseline="0" dirty="0"/>
              <a:t>that comprise the </a:t>
            </a:r>
            <a:r>
              <a:rPr lang="en-US" b="1" baseline="0" dirty="0"/>
              <a:t>vestibular system.</a:t>
            </a:r>
            <a:endParaRPr lang="en-US" b="0" baseline="0" dirty="0"/>
          </a:p>
          <a:p>
            <a:endParaRPr lang="en-US" b="0" baseline="0" dirty="0"/>
          </a:p>
          <a:p>
            <a:r>
              <a:rPr lang="en-US" b="1" baseline="0" dirty="0"/>
              <a:t>Demonstration: </a:t>
            </a:r>
            <a:r>
              <a:rPr lang="en-US" b="0" baseline="0" dirty="0"/>
              <a:t>Ask students to pair up and hold a conversation with each other. During this conversation, have the students manipulate their pinnae by folding them into different positions. </a:t>
            </a:r>
          </a:p>
          <a:p>
            <a:endParaRPr lang="en-US" b="0" baseline="0" dirty="0"/>
          </a:p>
          <a:p>
            <a:r>
              <a:rPr lang="en-US" b="1" baseline="0" dirty="0"/>
              <a:t>Discussion prompt:</a:t>
            </a:r>
            <a:r>
              <a:rPr lang="en-US" b="0" baseline="0" dirty="0"/>
              <a:t> Describe what you experienced during your conversation when you were manipulating you pinnae.</a:t>
            </a:r>
          </a:p>
          <a:p>
            <a:endParaRPr lang="en-US" b="1" baseline="0" dirty="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15</a:t>
            </a:fld>
            <a:endParaRPr lang="en-US"/>
          </a:p>
        </p:txBody>
      </p:sp>
    </p:spTree>
    <p:extLst>
      <p:ext uri="{BB962C8B-B14F-4D97-AF65-F5344CB8AC3E}">
        <p14:creationId xmlns:p14="http://schemas.microsoft.com/office/powerpoint/2010/main" val="1206183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16</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slide describes the sense of touch and what it accomplishes. </a:t>
            </a:r>
          </a:p>
          <a:p>
            <a:endParaRPr lang="en-US" baseline="0" dirty="0"/>
          </a:p>
          <a:p>
            <a:r>
              <a:rPr lang="en-US" b="1" dirty="0"/>
              <a:t>Instructor’s note: </a:t>
            </a:r>
            <a:r>
              <a:rPr lang="en-US" b="0" dirty="0"/>
              <a:t>Give</a:t>
            </a:r>
            <a:r>
              <a:rPr lang="en-US" b="0" baseline="0" dirty="0"/>
              <a:t> students a brief overview of how different tactile stimuli are processed and how touch can give us the ability to appreciate the subtle bumps on a sheet of paper while reading braille as well as the sharp pain of a tattoo machine stabbing our skin hundreds of thousands of times. Differentiate between the different stimuli processed by the skin. </a:t>
            </a:r>
          </a:p>
          <a:p>
            <a:endParaRPr lang="en-US" b="0" baseline="0" dirty="0"/>
          </a:p>
          <a:p>
            <a:r>
              <a:rPr lang="en-US" b="1" baseline="0" dirty="0"/>
              <a:t>Discussion question:</a:t>
            </a:r>
            <a:r>
              <a:rPr lang="en-US" b="0" baseline="0" dirty="0"/>
              <a:t> How does the brain code for body areas that are more sensitive than others?</a:t>
            </a:r>
          </a:p>
          <a:p>
            <a:endParaRPr lang="en-US" b="0" baseline="0" dirty="0"/>
          </a:p>
          <a:p>
            <a:r>
              <a:rPr lang="en-US" b="1" baseline="0" dirty="0"/>
              <a:t>Possible answer: </a:t>
            </a:r>
            <a:r>
              <a:rPr lang="en-US" b="0" baseline="0" dirty="0" smtClean="0"/>
              <a:t>Possible answer: Areas of the body that are more sensitive account for more </a:t>
            </a:r>
            <a:r>
              <a:rPr lang="en-US" b="1" baseline="0" dirty="0" smtClean="0"/>
              <a:t>primary somatosensory cortex</a:t>
            </a:r>
            <a:r>
              <a:rPr lang="en-US" b="0" baseline="0" dirty="0" smtClean="0"/>
              <a:t> than less sensitive areas. This is represented on the </a:t>
            </a:r>
            <a:r>
              <a:rPr lang="en-US" b="0" baseline="0" dirty="0" err="1" smtClean="0"/>
              <a:t>somatotopic</a:t>
            </a:r>
            <a:r>
              <a:rPr lang="en-US" b="0" baseline="0" dirty="0" smtClean="0"/>
              <a:t> map illustrated in the module as well as the animation on the slide. </a:t>
            </a:r>
          </a:p>
          <a:p>
            <a:endParaRPr lang="en-US" b="0" baseline="0" dirty="0"/>
          </a:p>
          <a:p>
            <a:r>
              <a:rPr lang="en-US" b="1" baseline="0" dirty="0"/>
              <a:t>Discussion question: </a:t>
            </a:r>
            <a:r>
              <a:rPr lang="en-US" b="0" baseline="0" dirty="0"/>
              <a:t>What would happen if the input from a limb to the </a:t>
            </a:r>
            <a:r>
              <a:rPr lang="en-US" b="1" baseline="0" dirty="0"/>
              <a:t>primary somatosensory cortex </a:t>
            </a:r>
            <a:r>
              <a:rPr lang="en-US" b="0" baseline="0" dirty="0"/>
              <a:t>was destroyed through amputation?</a:t>
            </a:r>
          </a:p>
          <a:p>
            <a:endParaRPr lang="en-US" b="0" baseline="0" dirty="0"/>
          </a:p>
          <a:p>
            <a:r>
              <a:rPr lang="en-US" b="1" baseline="0" dirty="0"/>
              <a:t>Possible answer: </a:t>
            </a:r>
            <a:r>
              <a:rPr lang="en-US" b="0" baseline="0" dirty="0"/>
              <a:t>The person experiencing the amputation may experience the sensation that the missing limb is still there. This phenomenon is called </a:t>
            </a:r>
            <a:r>
              <a:rPr lang="en-US" b="1" baseline="0" dirty="0"/>
              <a:t>phantom limb</a:t>
            </a:r>
            <a:r>
              <a:rPr lang="en-US" b="0" baseline="0" dirty="0"/>
              <a:t>.</a:t>
            </a:r>
          </a:p>
          <a:p>
            <a:endParaRPr lang="en-US"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Phantom Limb</a:t>
            </a:r>
            <a:r>
              <a:rPr lang="en-US" sz="1200" i="1" kern="1200" baseline="0" dirty="0">
                <a:solidFill>
                  <a:schemeClr val="tx1"/>
                </a:solidFill>
                <a:effectLst/>
                <a:latin typeface="+mn-lt"/>
                <a:ea typeface="+mn-ea"/>
                <a:cs typeface="+mn-cs"/>
              </a:rPr>
              <a:t> Video </a:t>
            </a:r>
            <a:r>
              <a:rPr lang="en-US" sz="1200" i="0" kern="1200" baseline="0" dirty="0">
                <a:solidFill>
                  <a:schemeClr val="tx1"/>
                </a:solidFill>
                <a:effectLst/>
                <a:latin typeface="+mn-lt"/>
                <a:ea typeface="+mn-ea"/>
                <a:cs typeface="+mn-cs"/>
              </a:rPr>
              <a:t>(8:84)</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www.youtube.com</a:t>
            </a:r>
            <a:r>
              <a:rPr lang="en-US" sz="1200" u="sng" kern="1200" dirty="0">
                <a:solidFill>
                  <a:schemeClr val="tx1"/>
                </a:solidFill>
                <a:effectLst/>
                <a:latin typeface="+mn-lt"/>
                <a:ea typeface="+mn-ea"/>
                <a:cs typeface="+mn-cs"/>
              </a:rPr>
              <a:t>/</a:t>
            </a:r>
            <a:r>
              <a:rPr lang="en-US" sz="1200" u="sng" kern="1200" dirty="0" err="1">
                <a:solidFill>
                  <a:schemeClr val="tx1"/>
                </a:solidFill>
                <a:effectLst/>
                <a:latin typeface="+mn-lt"/>
                <a:ea typeface="+mn-ea"/>
                <a:cs typeface="+mn-cs"/>
              </a:rPr>
              <a:t>watch?v</a:t>
            </a:r>
            <a:r>
              <a:rPr lang="en-US" sz="1200" u="sng" kern="1200" dirty="0">
                <a:solidFill>
                  <a:schemeClr val="tx1"/>
                </a:solidFill>
                <a:effectLst/>
                <a:latin typeface="+mn-lt"/>
                <a:ea typeface="+mn-ea"/>
                <a:cs typeface="+mn-cs"/>
              </a:rPr>
              <a:t>=1mHIv5ToMTM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a:p>
            <a:r>
              <a:rPr lang="en-US" b="1" baseline="0" dirty="0"/>
              <a:t>Instructor’s note: </a:t>
            </a:r>
            <a:r>
              <a:rPr lang="en-US" b="0" baseline="0" dirty="0"/>
              <a:t>Open up a discussion of what </a:t>
            </a:r>
            <a:r>
              <a:rPr lang="en-US" b="1" baseline="0" dirty="0"/>
              <a:t>phantom limb </a:t>
            </a:r>
            <a:r>
              <a:rPr lang="en-US" b="0" baseline="0" dirty="0"/>
              <a:t>and </a:t>
            </a:r>
            <a:r>
              <a:rPr lang="en-US" b="1" baseline="0" dirty="0"/>
              <a:t>phantom limb pain </a:t>
            </a:r>
            <a:r>
              <a:rPr lang="en-US" b="0" baseline="0" dirty="0"/>
              <a:t>are as well as the proposed explanation for their existence (some of this information is discussed in detain in the video itself). Possibly ask students to propose treatments for the treatment of phantom limb pain. One possible answer might be Mirror Therapy – developed by Ramachandran. Find more information on it here: http://www.physio-pedia.com/Mirror_Therapy</a:t>
            </a:r>
          </a:p>
          <a:p>
            <a:endParaRPr lang="en-US" b="0"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17</a:t>
            </a:fld>
            <a:endParaRPr lang="en-US"/>
          </a:p>
        </p:txBody>
      </p:sp>
    </p:spTree>
    <p:extLst>
      <p:ext uri="{BB962C8B-B14F-4D97-AF65-F5344CB8AC3E}">
        <p14:creationId xmlns:p14="http://schemas.microsoft.com/office/powerpoint/2010/main" val="2555643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18</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slide describes the senses of smell and taste. </a:t>
            </a:r>
          </a:p>
          <a:p>
            <a:endParaRPr lang="en-US" baseline="0" dirty="0"/>
          </a:p>
          <a:p>
            <a:r>
              <a:rPr lang="en-US" b="1" dirty="0"/>
              <a:t>Instructor’s note: </a:t>
            </a:r>
            <a:r>
              <a:rPr lang="en-US" b="0" dirty="0"/>
              <a:t>Give</a:t>
            </a:r>
            <a:r>
              <a:rPr lang="en-US" b="0" baseline="0" dirty="0"/>
              <a:t> students a brief overview of how chemicals from the environment (</a:t>
            </a:r>
            <a:r>
              <a:rPr lang="en-US" b="1" baseline="0" dirty="0"/>
              <a:t>odorants </a:t>
            </a:r>
            <a:r>
              <a:rPr lang="en-US" b="0" baseline="0" dirty="0"/>
              <a:t>and </a:t>
            </a:r>
            <a:r>
              <a:rPr lang="en-US" b="1" baseline="0" dirty="0" err="1"/>
              <a:t>tastants</a:t>
            </a:r>
            <a:r>
              <a:rPr lang="en-US" b="0" baseline="0" dirty="0"/>
              <a:t> respectively) bind to their corresponding receptor cells in order to have the signal converted to an electrical signal that the brain can understand. Poll the class to see if anyone has experienced </a:t>
            </a:r>
            <a:r>
              <a:rPr lang="en-US" b="1" baseline="0" dirty="0"/>
              <a:t>anosmia</a:t>
            </a:r>
            <a:r>
              <a:rPr lang="en-US" b="0" baseline="0" dirty="0"/>
              <a:t> due to a car accident or other form of physical trauma to open a discussion of why this phenomenon happens to people after head trauma. Slide presents both senses together in order to provide the opportunity to discuss the combination of smell and taste: </a:t>
            </a:r>
            <a:r>
              <a:rPr lang="en-US" b="1" baseline="0" dirty="0"/>
              <a:t>flavor.</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Explanation:</a:t>
            </a:r>
            <a:r>
              <a:rPr lang="en-US" b="0" baseline="0" dirty="0"/>
              <a:t> Olfactory receptor send information through axons that pass through the cribriform plate of the skulls. Head trauma has the potential to destroy these connections resulting in temporary </a:t>
            </a:r>
            <a:r>
              <a:rPr lang="en-US" b="1" baseline="0" dirty="0"/>
              <a:t>anosmia.</a:t>
            </a:r>
            <a:r>
              <a:rPr lang="en-US" b="0" baseline="0" dirty="0"/>
              <a:t> Luckily, the sense of smells comes back after a few months in most cases. </a:t>
            </a:r>
            <a:endParaRPr lang="en-US" b="1" baseline="0" dirty="0"/>
          </a:p>
          <a:p>
            <a:endParaRPr lang="en-US" b="0" baseline="0" dirty="0"/>
          </a:p>
          <a:p>
            <a:r>
              <a:rPr lang="en-US" b="1" baseline="0" dirty="0"/>
              <a:t>Discussion question:</a:t>
            </a:r>
            <a:r>
              <a:rPr lang="en-US" b="0" baseline="0" dirty="0"/>
              <a:t> How many tastes are there are how does the diagram on the right illustrate how the tongue processes them?</a:t>
            </a:r>
          </a:p>
          <a:p>
            <a:endParaRPr lang="en-US" b="0" baseline="0" dirty="0"/>
          </a:p>
          <a:p>
            <a:r>
              <a:rPr lang="en-US" b="1" baseline="0" dirty="0"/>
              <a:t>Possible answer: </a:t>
            </a:r>
            <a:r>
              <a:rPr lang="en-US" b="0" baseline="0" dirty="0"/>
              <a:t>The tongue is organized into a map that processes the five different kinds of taste (i.e. sweet, sour, bitter, salty, umami).</a:t>
            </a:r>
          </a:p>
          <a:p>
            <a:endParaRPr lang="en-US" b="0" baseline="0" dirty="0"/>
          </a:p>
          <a:p>
            <a:r>
              <a:rPr lang="en-US" b="1" baseline="0" dirty="0"/>
              <a:t>(Click) </a:t>
            </a:r>
            <a:r>
              <a:rPr lang="en-US" b="0" baseline="0" dirty="0"/>
              <a:t>Picture of the tongue map is crossed out.</a:t>
            </a:r>
            <a:endParaRPr lang="en-US" b="1" baseline="0" dirty="0"/>
          </a:p>
          <a:p>
            <a:endParaRPr lang="en-US" b="0" baseline="0" dirty="0"/>
          </a:p>
          <a:p>
            <a:r>
              <a:rPr lang="en-US" b="1" baseline="0" dirty="0"/>
              <a:t>Explanation: </a:t>
            </a:r>
            <a:r>
              <a:rPr lang="en-US" b="0" baseline="0" dirty="0"/>
              <a:t>The idea that the tongue is organized into a map has been falsified through additional research. Furthermore, the number of tastes isn’t completely agreed on yet but likely also includes the ability to taste fatty acid. </a:t>
            </a:r>
          </a:p>
          <a:p>
            <a:endParaRPr lang="en-US" b="0" baseline="0" dirty="0"/>
          </a:p>
          <a:p>
            <a:r>
              <a:rPr lang="en-US" b="1" baseline="0" dirty="0"/>
              <a:t>Discussion question: </a:t>
            </a:r>
            <a:r>
              <a:rPr lang="en-US" b="0" baseline="0" dirty="0"/>
              <a:t>What are the bumps on the tongue called?</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Incorrect Possible answer</a:t>
            </a:r>
            <a:r>
              <a:rPr lang="en-US" b="0" baseline="0" dirty="0"/>
              <a:t>: The bumps on the tongue are called taste buds. This is incorrect and a common misconception among students. The bumps are called papillae, not taste buds. Taste buds are actually found in the divots between papillae and contain </a:t>
            </a:r>
            <a:r>
              <a:rPr lang="en-US" b="1" baseline="0" dirty="0"/>
              <a:t>taste receptor cells.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a:p>
          <a:p>
            <a:r>
              <a:rPr lang="en-US" b="1" baseline="0" dirty="0"/>
              <a:t>Demonstration:</a:t>
            </a:r>
            <a:r>
              <a:rPr lang="en-US" b="0" baseline="0" dirty="0"/>
              <a:t> After discussing the two sense separately, a demonstration can be done in order to provide the experience of flavor for discussion. This can be accomplished by bringing a small bag of candy to class and handing pieces out to individual students. </a:t>
            </a:r>
          </a:p>
          <a:p>
            <a:pPr marL="171450" indent="-171450">
              <a:buFont typeface="Arial"/>
              <a:buChar char="•"/>
            </a:pPr>
            <a:r>
              <a:rPr lang="en-US" b="0" baseline="0" dirty="0"/>
              <a:t>Ask students to pinch their nose closed and insert the piece of candy into their mouth. </a:t>
            </a:r>
          </a:p>
          <a:p>
            <a:pPr marL="171450" indent="-171450">
              <a:buFont typeface="Arial"/>
              <a:buChar char="•"/>
            </a:pPr>
            <a:r>
              <a:rPr lang="en-US" b="0" baseline="0" dirty="0"/>
              <a:t>Have them begin to chew the candy with their nose still plugged and explain to them that they are experiencing the sense of taste alone.</a:t>
            </a:r>
          </a:p>
          <a:p>
            <a:pPr marL="171450" indent="-171450">
              <a:buFont typeface="Arial"/>
              <a:buChar char="•"/>
            </a:pPr>
            <a:r>
              <a:rPr lang="en-US" b="0" baseline="0" dirty="0"/>
              <a:t>Tell students to release their nose and explain that they are now getting the additional sense of smell in combination with the taste to experience </a:t>
            </a:r>
            <a:r>
              <a:rPr lang="en-US" b="1" baseline="0" dirty="0"/>
              <a:t>flavor.</a:t>
            </a:r>
          </a:p>
          <a:p>
            <a:pPr marL="171450" indent="-171450">
              <a:buFont typeface="Arial"/>
              <a:buChar char="•"/>
            </a:pPr>
            <a:endParaRPr lang="en-US" b="1" baseline="0" dirty="0"/>
          </a:p>
          <a:p>
            <a:pPr marL="0" indent="0">
              <a:buFont typeface="Arial"/>
              <a:buNone/>
            </a:pPr>
            <a:r>
              <a:rPr lang="en-US" b="1" baseline="0" dirty="0"/>
              <a:t>Discussion prompt:</a:t>
            </a:r>
            <a:r>
              <a:rPr lang="en-US" b="0" baseline="0" dirty="0"/>
              <a:t> Describe what you experienced before and after releasing your nose while chewing the candy. </a:t>
            </a:r>
            <a:endParaRPr lang="en-US" b="1" baseline="0" dirty="0"/>
          </a:p>
          <a:p>
            <a:pPr marL="171450" indent="-171450">
              <a:buFont typeface="Arial"/>
              <a:buChar char="•"/>
            </a:pPr>
            <a:endParaRPr lang="en-US" b="1" baseline="0" dirty="0"/>
          </a:p>
          <a:p>
            <a:pPr marL="0" indent="0">
              <a:buFont typeface="Arial"/>
              <a:buNone/>
            </a:pPr>
            <a:endParaRPr lang="en-US" b="1"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19</a:t>
            </a:fld>
            <a:endParaRPr lang="en-US"/>
          </a:p>
        </p:txBody>
      </p:sp>
    </p:spTree>
    <p:extLst>
      <p:ext uri="{BB962C8B-B14F-4D97-AF65-F5344CB8AC3E}">
        <p14:creationId xmlns:p14="http://schemas.microsoft.com/office/powerpoint/2010/main" val="172662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2</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20</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slide describes </a:t>
            </a:r>
            <a:r>
              <a:rPr lang="en-US" b="1" baseline="0" dirty="0"/>
              <a:t>multimodal perception.</a:t>
            </a:r>
          </a:p>
          <a:p>
            <a:endParaRPr lang="en-US" b="1" baseline="0" dirty="0"/>
          </a:p>
          <a:p>
            <a:r>
              <a:rPr lang="en-US" b="1" baseline="0" dirty="0"/>
              <a:t>Instructor’s note:</a:t>
            </a:r>
            <a:r>
              <a:rPr lang="en-US" b="0" baseline="0" dirty="0"/>
              <a:t> Describe how most of our sensory experiences are actually multimodal. Most students will need some help recognizing this because they likely have only covered the senses independently up to this point (see below).</a:t>
            </a:r>
            <a:endParaRPr lang="en-US" b="1" baseline="0" dirty="0"/>
          </a:p>
          <a:p>
            <a:endParaRPr lang="en-US" b="1" baseline="0" dirty="0"/>
          </a:p>
          <a:p>
            <a:r>
              <a:rPr lang="en-US" b="1" baseline="0" dirty="0"/>
              <a:t>Discussion question: </a:t>
            </a:r>
            <a:r>
              <a:rPr lang="en-US" b="0" baseline="0" dirty="0"/>
              <a:t>When you are at a loud concert or party, how are you able to hold a conversation with a friend?</a:t>
            </a:r>
          </a:p>
          <a:p>
            <a:endParaRPr lang="en-US" b="0" baseline="0" dirty="0"/>
          </a:p>
          <a:p>
            <a:r>
              <a:rPr lang="en-US" b="1" baseline="0" dirty="0"/>
              <a:t>Possible answer: </a:t>
            </a:r>
            <a:r>
              <a:rPr lang="en-US" b="0" baseline="0" dirty="0"/>
              <a:t>You are not limited to only hearing your friend at a concert. Paying attention to your friend visually will provide additional cues that add together to allow you to know what is being said.</a:t>
            </a:r>
          </a:p>
          <a:p>
            <a:endParaRPr lang="en-US" b="0" baseline="0" dirty="0"/>
          </a:p>
          <a:p>
            <a:r>
              <a:rPr lang="en-US" b="1" baseline="0" dirty="0"/>
              <a:t>Instructor’s note: Multimodal perception </a:t>
            </a:r>
            <a:r>
              <a:rPr lang="en-US" b="0" baseline="0" dirty="0"/>
              <a:t>can be pretty hard for students to immediately understand until you provide more real-world examples for them. </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(Click) </a:t>
            </a:r>
            <a:r>
              <a:rPr lang="en-US" sz="1200" b="1" dirty="0" err="1"/>
              <a:t>Superadditive</a:t>
            </a:r>
            <a:r>
              <a:rPr lang="en-US" sz="1200" b="1" dirty="0"/>
              <a:t> effect of multisensory integration</a:t>
            </a:r>
            <a:endParaRPr lang="en-US" sz="1200" dirty="0"/>
          </a:p>
          <a:p>
            <a:endParaRPr lang="en-US" b="1" baseline="0" dirty="0"/>
          </a:p>
          <a:p>
            <a:r>
              <a:rPr lang="en-US" b="1" baseline="0" dirty="0"/>
              <a:t>Explanation: </a:t>
            </a:r>
            <a:r>
              <a:rPr lang="en-US" b="0" baseline="0" dirty="0"/>
              <a:t>The concept example from above is a great way for students to reflect on the </a:t>
            </a:r>
            <a:r>
              <a:rPr lang="en-US" sz="1200" b="1" kern="1200" dirty="0" err="1">
                <a:solidFill>
                  <a:schemeClr val="tx1"/>
                </a:solidFill>
                <a:effectLst/>
                <a:latin typeface="+mn-lt"/>
                <a:ea typeface="+mn-ea"/>
                <a:cs typeface="+mn-cs"/>
              </a:rPr>
              <a:t>superadditive</a:t>
            </a:r>
            <a:r>
              <a:rPr lang="en-US" sz="1200" b="1" kern="1200" dirty="0">
                <a:solidFill>
                  <a:schemeClr val="tx1"/>
                </a:solidFill>
                <a:effectLst/>
                <a:latin typeface="+mn-lt"/>
                <a:ea typeface="+mn-ea"/>
                <a:cs typeface="+mn-cs"/>
              </a:rPr>
              <a:t> effect of multisensory integration.</a:t>
            </a:r>
            <a:r>
              <a:rPr lang="en-US" sz="1200" b="1" kern="1200" baseline="0" dirty="0">
                <a:solidFill>
                  <a:schemeClr val="tx1"/>
                </a:solidFill>
                <a:effectLst/>
                <a:latin typeface="+mn-lt"/>
                <a:ea typeface="+mn-ea"/>
                <a:cs typeface="+mn-cs"/>
              </a:rPr>
              <a:t> </a:t>
            </a:r>
            <a:r>
              <a:rPr lang="en-US" sz="1200" b="0" kern="1200" baseline="0" dirty="0">
                <a:solidFill>
                  <a:schemeClr val="tx1"/>
                </a:solidFill>
                <a:effectLst/>
                <a:latin typeface="+mn-lt"/>
                <a:ea typeface="+mn-ea"/>
                <a:cs typeface="+mn-cs"/>
              </a:rPr>
              <a:t>They are able to understand what their friend at the concert is saying because they are getting information from more than one sense (in this case, vision and hearing).</a:t>
            </a:r>
            <a:r>
              <a:rPr lang="en-US" sz="1200" b="1" kern="1200" baseline="0" dirty="0">
                <a:solidFill>
                  <a:schemeClr val="tx1"/>
                </a:solidFill>
                <a:effectLst/>
                <a:latin typeface="+mn-lt"/>
                <a:ea typeface="+mn-ea"/>
                <a:cs typeface="+mn-cs"/>
              </a:rPr>
              <a:t> </a:t>
            </a:r>
          </a:p>
          <a:p>
            <a:endParaRPr lang="en-US" sz="1200" b="1"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(Click) </a:t>
            </a:r>
            <a:r>
              <a:rPr lang="en-US" sz="1200" b="1" dirty="0"/>
              <a:t>Principle of inverse effectiveness.</a:t>
            </a:r>
            <a:endParaRPr lang="en-US" sz="1200" dirty="0"/>
          </a:p>
          <a:p>
            <a:endParaRPr lang="en-US" sz="1200" b="1" kern="1200" baseline="0" dirty="0">
              <a:solidFill>
                <a:schemeClr val="tx1"/>
              </a:solidFill>
              <a:effectLst/>
              <a:latin typeface="+mn-lt"/>
              <a:ea typeface="+mn-ea"/>
              <a:cs typeface="+mn-cs"/>
            </a:endParaRPr>
          </a:p>
          <a:p>
            <a:r>
              <a:rPr lang="en-US" sz="1200" b="1" kern="1200" baseline="0" dirty="0">
                <a:solidFill>
                  <a:schemeClr val="tx1"/>
                </a:solidFill>
                <a:effectLst/>
                <a:latin typeface="+mn-lt"/>
                <a:ea typeface="+mn-ea"/>
                <a:cs typeface="+mn-cs"/>
              </a:rPr>
              <a:t>Explanation: </a:t>
            </a:r>
            <a:r>
              <a:rPr lang="en-US" sz="1200" b="0" kern="1200" baseline="0" dirty="0">
                <a:solidFill>
                  <a:schemeClr val="tx1"/>
                </a:solidFill>
                <a:effectLst/>
                <a:latin typeface="+mn-lt"/>
                <a:ea typeface="+mn-ea"/>
                <a:cs typeface="+mn-cs"/>
              </a:rPr>
              <a:t>This effect would likely not benefit you in a quiet café as predicted by the </a:t>
            </a:r>
            <a:r>
              <a:rPr lang="en-US" sz="1200" b="1" kern="1200" dirty="0">
                <a:solidFill>
                  <a:schemeClr val="tx1"/>
                </a:solidFill>
                <a:effectLst/>
                <a:latin typeface="+mn-lt"/>
                <a:ea typeface="+mn-ea"/>
                <a:cs typeface="+mn-cs"/>
              </a:rPr>
              <a:t>principle of inverse effectiveness. </a:t>
            </a:r>
            <a:r>
              <a:rPr lang="en-US" sz="1200" b="0" kern="1200" dirty="0">
                <a:solidFill>
                  <a:schemeClr val="tx1"/>
                </a:solidFill>
                <a:effectLst/>
                <a:latin typeface="+mn-lt"/>
                <a:ea typeface="+mn-ea"/>
                <a:cs typeface="+mn-cs"/>
              </a:rPr>
              <a:t>A</a:t>
            </a:r>
            <a:r>
              <a:rPr lang="en-US" sz="1200" b="0" kern="1200" baseline="0" dirty="0">
                <a:solidFill>
                  <a:schemeClr val="tx1"/>
                </a:solidFill>
                <a:effectLst/>
                <a:latin typeface="+mn-lt"/>
                <a:ea typeface="+mn-ea"/>
                <a:cs typeface="+mn-cs"/>
              </a:rPr>
              <a:t> more relaxed volume of voice would likely be sufficient to hear your friend if you were chatting back and forth. </a:t>
            </a:r>
            <a:endParaRPr lang="en-US" sz="1200" b="0" kern="1200" dirty="0">
              <a:solidFill>
                <a:schemeClr val="tx1"/>
              </a:solidFill>
              <a:effectLst/>
              <a:latin typeface="+mn-lt"/>
              <a:ea typeface="+mn-ea"/>
              <a:cs typeface="+mn-cs"/>
            </a:endParaRPr>
          </a:p>
          <a:p>
            <a:endParaRPr lang="en-US" sz="1200" b="0" kern="1200" baseline="0" dirty="0">
              <a:solidFill>
                <a:schemeClr val="tx1"/>
              </a:solidFill>
              <a:effectLst/>
              <a:latin typeface="+mn-lt"/>
              <a:ea typeface="+mn-ea"/>
              <a:cs typeface="+mn-cs"/>
            </a:endParaRPr>
          </a:p>
          <a:p>
            <a:r>
              <a:rPr lang="en-US" sz="1200" b="1" kern="1200" baseline="0" dirty="0">
                <a:solidFill>
                  <a:schemeClr val="tx1"/>
                </a:solidFill>
                <a:effectLst/>
                <a:latin typeface="+mn-lt"/>
                <a:ea typeface="+mn-ea"/>
                <a:cs typeface="+mn-cs"/>
              </a:rPr>
              <a:t>Demonstration: </a:t>
            </a:r>
            <a:r>
              <a:rPr lang="en-US" sz="1200" b="0" kern="1200" baseline="0" dirty="0">
                <a:solidFill>
                  <a:schemeClr val="tx1"/>
                </a:solidFill>
                <a:effectLst/>
                <a:latin typeface="+mn-lt"/>
                <a:ea typeface="+mn-ea"/>
                <a:cs typeface="+mn-cs"/>
              </a:rPr>
              <a:t>Other multimodal phenomena can be illustrated with the following videos:</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b="0" i="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i="1" kern="1200" baseline="0" dirty="0" err="1">
                <a:solidFill>
                  <a:schemeClr val="tx1"/>
                </a:solidFill>
                <a:effectLst/>
                <a:latin typeface="+mn-lt"/>
                <a:ea typeface="+mn-ea"/>
                <a:cs typeface="+mn-cs"/>
              </a:rPr>
              <a:t>McGurk</a:t>
            </a:r>
            <a:r>
              <a:rPr lang="en-US" sz="1200" b="0" i="1" kern="1200" baseline="0" dirty="0">
                <a:solidFill>
                  <a:schemeClr val="tx1"/>
                </a:solidFill>
                <a:effectLst/>
                <a:latin typeface="+mn-lt"/>
                <a:ea typeface="+mn-ea"/>
                <a:cs typeface="+mn-cs"/>
              </a:rPr>
              <a:t> Effect Video </a:t>
            </a:r>
            <a:r>
              <a:rPr lang="en-US" sz="1200" b="0" i="0" kern="1200" baseline="0" dirty="0">
                <a:solidFill>
                  <a:schemeClr val="tx1"/>
                </a:solidFill>
                <a:effectLst/>
                <a:latin typeface="+mn-lt"/>
                <a:ea typeface="+mn-ea"/>
                <a:cs typeface="+mn-cs"/>
              </a:rPr>
              <a:t>(3:25) </a:t>
            </a:r>
            <a:r>
              <a:rPr lang="en-US" sz="1200" u="sng" kern="1200" dirty="0">
                <a:solidFill>
                  <a:schemeClr val="tx1"/>
                </a:solidFill>
                <a:effectLst/>
                <a:latin typeface="+mn-lt"/>
                <a:ea typeface="+mn-ea"/>
                <a:cs typeface="+mn-cs"/>
                <a:hlinkClick r:id="rId3"/>
              </a:rPr>
              <a:t>https://www.youtube.com/watch?v=G-lN8vWm3m0</a:t>
            </a:r>
            <a:endParaRPr lang="en-US" sz="1200" u="sng"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i="1" u="none" kern="1200" dirty="0">
                <a:solidFill>
                  <a:schemeClr val="tx1"/>
                </a:solidFill>
                <a:effectLst/>
                <a:latin typeface="+mn-lt"/>
                <a:ea typeface="+mn-ea"/>
                <a:cs typeface="+mn-cs"/>
              </a:rPr>
              <a:t>The</a:t>
            </a:r>
            <a:r>
              <a:rPr lang="en-US" sz="1200" i="1" u="none" kern="1200" baseline="0" dirty="0">
                <a:solidFill>
                  <a:schemeClr val="tx1"/>
                </a:solidFill>
                <a:effectLst/>
                <a:latin typeface="+mn-lt"/>
                <a:ea typeface="+mn-ea"/>
                <a:cs typeface="+mn-cs"/>
              </a:rPr>
              <a:t> Rubber Hand Illusion </a:t>
            </a:r>
            <a:r>
              <a:rPr lang="en-US" sz="1200" i="0" u="none" kern="1200" baseline="0" dirty="0">
                <a:solidFill>
                  <a:schemeClr val="tx1"/>
                </a:solidFill>
                <a:effectLst/>
                <a:latin typeface="+mn-lt"/>
                <a:ea typeface="+mn-ea"/>
                <a:cs typeface="+mn-cs"/>
              </a:rPr>
              <a:t>(3:12) https://</a:t>
            </a:r>
            <a:r>
              <a:rPr lang="en-US" sz="1200" i="0" u="none" kern="1200" baseline="0" dirty="0" err="1">
                <a:solidFill>
                  <a:schemeClr val="tx1"/>
                </a:solidFill>
                <a:effectLst/>
                <a:latin typeface="+mn-lt"/>
                <a:ea typeface="+mn-ea"/>
                <a:cs typeface="+mn-cs"/>
              </a:rPr>
              <a:t>www.youtube.com</a:t>
            </a:r>
            <a:r>
              <a:rPr lang="en-US" sz="1200" i="0" u="none" kern="1200" baseline="0" dirty="0">
                <a:solidFill>
                  <a:schemeClr val="tx1"/>
                </a:solidFill>
                <a:effectLst/>
                <a:latin typeface="+mn-lt"/>
                <a:ea typeface="+mn-ea"/>
                <a:cs typeface="+mn-cs"/>
              </a:rPr>
              <a:t>/</a:t>
            </a:r>
            <a:r>
              <a:rPr lang="en-US" sz="1200" i="0" u="none" kern="1200" baseline="0" dirty="0" err="1">
                <a:solidFill>
                  <a:schemeClr val="tx1"/>
                </a:solidFill>
                <a:effectLst/>
                <a:latin typeface="+mn-lt"/>
                <a:ea typeface="+mn-ea"/>
                <a:cs typeface="+mn-cs"/>
              </a:rPr>
              <a:t>watch?v</a:t>
            </a:r>
            <a:r>
              <a:rPr lang="en-US" sz="1200" i="0" u="none" kern="1200" baseline="0" dirty="0">
                <a:solidFill>
                  <a:schemeClr val="tx1"/>
                </a:solidFill>
                <a:effectLst/>
                <a:latin typeface="+mn-lt"/>
                <a:ea typeface="+mn-ea"/>
                <a:cs typeface="+mn-cs"/>
              </a:rPr>
              <a:t>=sxwn1w7MJvk</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i="1" u="none" kern="1200" baseline="0" dirty="0">
                <a:solidFill>
                  <a:schemeClr val="tx1"/>
                </a:solidFill>
                <a:effectLst/>
                <a:latin typeface="+mn-lt"/>
                <a:ea typeface="+mn-ea"/>
                <a:cs typeface="+mn-cs"/>
              </a:rPr>
              <a:t>Double Flash Illusion </a:t>
            </a:r>
            <a:r>
              <a:rPr lang="en-US" sz="1200" i="0" u="none" kern="1200" baseline="0" dirty="0">
                <a:solidFill>
                  <a:schemeClr val="tx1"/>
                </a:solidFill>
                <a:effectLst/>
                <a:latin typeface="+mn-lt"/>
                <a:ea typeface="+mn-ea"/>
                <a:cs typeface="+mn-cs"/>
              </a:rPr>
              <a:t>(:45) </a:t>
            </a:r>
            <a:r>
              <a:rPr lang="pt-BR" sz="1200" i="0" u="none" kern="1200" baseline="0" dirty="0" err="1">
                <a:solidFill>
                  <a:schemeClr val="tx1"/>
                </a:solidFill>
                <a:effectLst/>
                <a:latin typeface="+mn-lt"/>
                <a:ea typeface="+mn-ea"/>
                <a:cs typeface="+mn-cs"/>
              </a:rPr>
              <a:t>https</a:t>
            </a:r>
            <a:r>
              <a:rPr lang="pt-BR" sz="1200" i="0" u="none" kern="1200" baseline="0" dirty="0">
                <a:solidFill>
                  <a:schemeClr val="tx1"/>
                </a:solidFill>
                <a:effectLst/>
                <a:latin typeface="+mn-lt"/>
                <a:ea typeface="+mn-ea"/>
                <a:cs typeface="+mn-cs"/>
              </a:rPr>
              <a:t>://</a:t>
            </a:r>
            <a:r>
              <a:rPr lang="pt-BR" sz="1200" i="0" u="none" kern="1200" baseline="0" dirty="0" err="1">
                <a:solidFill>
                  <a:schemeClr val="tx1"/>
                </a:solidFill>
                <a:effectLst/>
                <a:latin typeface="+mn-lt"/>
                <a:ea typeface="+mn-ea"/>
                <a:cs typeface="+mn-cs"/>
              </a:rPr>
              <a:t>vimeo.com</a:t>
            </a:r>
            <a:r>
              <a:rPr lang="pt-BR" sz="1200" i="0" u="none" kern="1200" baseline="0" dirty="0">
                <a:solidFill>
                  <a:schemeClr val="tx1"/>
                </a:solidFill>
                <a:effectLst/>
                <a:latin typeface="+mn-lt"/>
                <a:ea typeface="+mn-ea"/>
                <a:cs typeface="+mn-cs"/>
              </a:rPr>
              <a:t>/39138252</a:t>
            </a:r>
            <a:endParaRPr lang="en-US" sz="1200" i="1" u="non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62BC57-1216-1448-BB40-5AA7ACC341C6}" type="slidenum">
              <a:rPr lang="en-US" smtClean="0"/>
              <a:pPr/>
              <a:t>21</a:t>
            </a:fld>
            <a:endParaRPr lang="en-US"/>
          </a:p>
        </p:txBody>
      </p:sp>
    </p:spTree>
    <p:extLst>
      <p:ext uri="{BB962C8B-B14F-4D97-AF65-F5344CB8AC3E}">
        <p14:creationId xmlns:p14="http://schemas.microsoft.com/office/powerpoint/2010/main" val="3005218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allows for a summary discussion of</a:t>
            </a:r>
            <a:r>
              <a:rPr lang="en-US" baseline="0" dirty="0"/>
              <a:t> </a:t>
            </a:r>
            <a:r>
              <a:rPr lang="en-US" b="1" baseline="0" dirty="0"/>
              <a:t>sensation </a:t>
            </a:r>
            <a:r>
              <a:rPr lang="en-US" b="0" baseline="0" dirty="0"/>
              <a:t>and </a:t>
            </a:r>
            <a:r>
              <a:rPr lang="en-US" b="1" baseline="0" dirty="0"/>
              <a:t>perception.</a:t>
            </a:r>
            <a:endParaRPr lang="en-US" baseline="0" dirty="0"/>
          </a:p>
          <a:p>
            <a:endParaRPr lang="en-US" baseline="0" dirty="0"/>
          </a:p>
          <a:p>
            <a:r>
              <a:rPr lang="en-US" b="1" baseline="0" dirty="0"/>
              <a:t>Instructor’s note: </a:t>
            </a:r>
            <a:r>
              <a:rPr lang="en-US" b="0" baseline="0" dirty="0"/>
              <a:t>Depending on how much time you plan on using to cover this topic, there are additional videos and resources that can generate some good discussion among your class.</a:t>
            </a:r>
            <a:endParaRPr lang="en-US" b="1" baseline="0" dirty="0"/>
          </a:p>
          <a:p>
            <a:endParaRPr lang="en-US" baseline="0" dirty="0"/>
          </a:p>
          <a:p>
            <a:r>
              <a:rPr lang="en-US" i="1" baseline="0" dirty="0" err="1"/>
              <a:t>Cybersenses</a:t>
            </a:r>
            <a:r>
              <a:rPr lang="en-US" i="1" baseline="0" dirty="0"/>
              <a:t> </a:t>
            </a:r>
            <a:r>
              <a:rPr lang="en-US" i="0" baseline="0" dirty="0"/>
              <a:t>Video (26:20) https://</a:t>
            </a:r>
            <a:r>
              <a:rPr lang="en-US" i="0" baseline="0" dirty="0" err="1"/>
              <a:t>www.youtube.com</a:t>
            </a:r>
            <a:r>
              <a:rPr lang="en-US" i="0" baseline="0" dirty="0"/>
              <a:t>/</a:t>
            </a:r>
            <a:r>
              <a:rPr lang="en-US" i="0" baseline="0" dirty="0" err="1"/>
              <a:t>watch?v</a:t>
            </a:r>
            <a:r>
              <a:rPr lang="en-US" i="0" baseline="0" dirty="0"/>
              <a:t>=_8rPD6xLB4A</a:t>
            </a:r>
          </a:p>
          <a:p>
            <a:endParaRPr lang="en-US" i="0" baseline="0" dirty="0"/>
          </a:p>
          <a:p>
            <a:r>
              <a:rPr lang="en-US" b="1" i="0" baseline="0" dirty="0"/>
              <a:t>Discussion question: </a:t>
            </a:r>
            <a:r>
              <a:rPr lang="en-US" b="0" i="0" baseline="0" dirty="0"/>
              <a:t>Are there any reason why people might not want to restore a lost sense?</a:t>
            </a:r>
          </a:p>
          <a:p>
            <a:endParaRPr lang="en-US" b="0" i="0" baseline="0" dirty="0"/>
          </a:p>
          <a:p>
            <a:r>
              <a:rPr lang="en-US" b="1" i="0" baseline="0" dirty="0"/>
              <a:t>Possible answer: </a:t>
            </a:r>
            <a:r>
              <a:rPr lang="en-US" b="0" i="0" baseline="0" dirty="0"/>
              <a:t>Members of the deaf community sometimes show no interest in restoring their missing hearing. The explanations for this choice are many. </a:t>
            </a:r>
          </a:p>
          <a:p>
            <a:endParaRPr lang="en-US" b="0" i="0" baseline="0" dirty="0"/>
          </a:p>
          <a:p>
            <a:r>
              <a:rPr lang="en-US" b="0" i="1" baseline="0" dirty="0"/>
              <a:t>Seeing Sound, Tasting Color </a:t>
            </a:r>
            <a:r>
              <a:rPr lang="en-US" b="0" i="0" baseline="0" dirty="0"/>
              <a:t>Video (2:32) https://</a:t>
            </a:r>
            <a:r>
              <a:rPr lang="en-US" b="0" i="0" baseline="0" dirty="0" err="1"/>
              <a:t>www.youtube.com</a:t>
            </a:r>
            <a:r>
              <a:rPr lang="en-US" b="0" i="0" baseline="0" dirty="0"/>
              <a:t>/</a:t>
            </a:r>
            <a:r>
              <a:rPr lang="en-US" b="0" i="0" baseline="0" dirty="0" err="1"/>
              <a:t>watch?v</a:t>
            </a:r>
            <a:r>
              <a:rPr lang="en-US" b="0" i="0" baseline="0" dirty="0"/>
              <a:t>=FTr1VnXKr4A</a:t>
            </a:r>
          </a:p>
          <a:p>
            <a:endParaRPr lang="en-US" b="0" i="0" baseline="0" dirty="0"/>
          </a:p>
          <a:p>
            <a:r>
              <a:rPr lang="en-US" b="1" i="0" baseline="0" dirty="0"/>
              <a:t>Instructor’s note: </a:t>
            </a:r>
            <a:r>
              <a:rPr lang="en-US" b="0" i="0" baseline="0" dirty="0"/>
              <a:t>This video briefly introduces the interesting topic on synesthesia. After showing the video, poll the class to see if anyone experiences this phenomenon. If you are lucky enough to have a </a:t>
            </a:r>
            <a:r>
              <a:rPr lang="en-US" b="0" i="0" baseline="0" dirty="0" err="1"/>
              <a:t>synesthete</a:t>
            </a:r>
            <a:r>
              <a:rPr lang="en-US" b="0" i="0" baseline="0" dirty="0"/>
              <a:t> in your class, ask them to elaborate on their experience for the class. Afterword, or in the event you don’t have any, use the following activity:</a:t>
            </a:r>
          </a:p>
          <a:p>
            <a:endParaRPr lang="en-US" b="0" i="0" baseline="0" dirty="0"/>
          </a:p>
          <a:p>
            <a:r>
              <a:rPr lang="en-US" b="1" i="0" baseline="0" dirty="0"/>
              <a:t>Activity</a:t>
            </a:r>
            <a:r>
              <a:rPr lang="en-US" b="0" i="0" baseline="0" dirty="0"/>
              <a:t>: Illustrate that anyone can potentially experience synesthesia by using the </a:t>
            </a:r>
            <a:r>
              <a:rPr lang="en-US" b="0" i="0" baseline="0" dirty="0" err="1"/>
              <a:t>Bouba</a:t>
            </a:r>
            <a:r>
              <a:rPr lang="en-US" b="0" i="0" baseline="0" dirty="0"/>
              <a:t>-Kiki Effect demonstration http://</a:t>
            </a:r>
            <a:r>
              <a:rPr lang="en-US" b="0" i="0" baseline="0" dirty="0" err="1"/>
              <a:t>www.sciencebuddies.org</a:t>
            </a:r>
            <a:r>
              <a:rPr lang="en-US" b="0" i="0" baseline="0" dirty="0"/>
              <a:t>/science-fair-projects/</a:t>
            </a:r>
            <a:r>
              <a:rPr lang="en-US" b="0" i="0" baseline="0" dirty="0" err="1"/>
              <a:t>project_ideas</a:t>
            </a:r>
            <a:r>
              <a:rPr lang="en-US" b="0" i="0" baseline="0" dirty="0"/>
              <a:t>/HumBeh_p026.shtml#summary</a:t>
            </a:r>
          </a:p>
          <a:p>
            <a:endParaRPr lang="en-US" b="0" i="0" baseline="0" dirty="0"/>
          </a:p>
          <a:p>
            <a:r>
              <a:rPr lang="en-US" b="1" i="0" baseline="0" dirty="0"/>
              <a:t>Explanation: </a:t>
            </a:r>
            <a:r>
              <a:rPr lang="en-US" b="0" i="0" baseline="0" dirty="0"/>
              <a:t>Most students will name the sharp shape Kiki and the smooth one </a:t>
            </a:r>
            <a:r>
              <a:rPr lang="en-US" b="0" i="0" baseline="0" dirty="0" err="1"/>
              <a:t>Bouba</a:t>
            </a:r>
            <a:r>
              <a:rPr lang="en-US" b="0" i="0" baseline="0" dirty="0"/>
              <a:t>. Researchers think that this might be because the shapes </a:t>
            </a:r>
            <a:r>
              <a:rPr lang="en-US" b="0" i="1" baseline="0" dirty="0"/>
              <a:t>look </a:t>
            </a:r>
            <a:r>
              <a:rPr lang="en-US" b="0" i="0" baseline="0" dirty="0"/>
              <a:t>like how the names </a:t>
            </a:r>
            <a:r>
              <a:rPr lang="en-US" b="0" i="1" baseline="0" dirty="0"/>
              <a:t>sound. </a:t>
            </a:r>
            <a:r>
              <a:rPr lang="en-US" b="0" i="0" baseline="0" dirty="0"/>
              <a:t>Additionally, your mouth feels smoother when saying one name and sharper for the other.</a:t>
            </a:r>
            <a:r>
              <a:rPr lang="en-US" b="0" i="1" baseline="0" dirty="0"/>
              <a:t> </a:t>
            </a:r>
            <a:r>
              <a:rPr lang="en-US" b="0" i="0" baseline="0" dirty="0"/>
              <a:t>This is a crossing of sensory modalities and potentially a way to give everyone the experience of synesthesia. </a:t>
            </a:r>
            <a:endParaRPr lang="en-US" b="1" i="0" baseline="0" dirty="0"/>
          </a:p>
          <a:p>
            <a:endParaRPr lang="en-US" b="0" i="0" baseline="0" dirty="0"/>
          </a:p>
          <a:p>
            <a:endParaRPr lang="en-US" b="1" i="0"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22</a:t>
            </a:fld>
            <a:endParaRPr lang="en-US"/>
          </a:p>
        </p:txBody>
      </p:sp>
    </p:spTree>
    <p:extLst>
      <p:ext uri="{BB962C8B-B14F-4D97-AF65-F5344CB8AC3E}">
        <p14:creationId xmlns:p14="http://schemas.microsoft.com/office/powerpoint/2010/main" val="282646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23</a:t>
            </a:fld>
            <a:endParaRPr lang="en-US"/>
          </a:p>
        </p:txBody>
      </p:sp>
    </p:spTree>
    <p:extLst>
      <p:ext uri="{BB962C8B-B14F-4D97-AF65-F5344CB8AC3E}">
        <p14:creationId xmlns:p14="http://schemas.microsoft.com/office/powerpoint/2010/main" val="282646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24</a:t>
            </a:fld>
            <a:endParaRPr lang="en-US"/>
          </a:p>
        </p:txBody>
      </p:sp>
    </p:spTree>
    <p:extLst>
      <p:ext uri="{BB962C8B-B14F-4D97-AF65-F5344CB8AC3E}">
        <p14:creationId xmlns:p14="http://schemas.microsoft.com/office/powerpoint/2010/main" val="307710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helps illustrate the difference</a:t>
            </a:r>
            <a:r>
              <a:rPr lang="en-US" baseline="0" dirty="0"/>
              <a:t> between sensation and perception. </a:t>
            </a:r>
          </a:p>
          <a:p>
            <a:endParaRPr lang="en-US" baseline="0" dirty="0"/>
          </a:p>
          <a:p>
            <a:r>
              <a:rPr lang="en-US" b="1" baseline="0" dirty="0"/>
              <a:t>Instructor’s note: </a:t>
            </a:r>
            <a:r>
              <a:rPr lang="en-US" b="0" baseline="0" dirty="0"/>
              <a:t>Explain to the class the difference between </a:t>
            </a:r>
            <a:r>
              <a:rPr lang="en-US" b="1" baseline="0" dirty="0"/>
              <a:t>sensation </a:t>
            </a:r>
            <a:r>
              <a:rPr lang="en-US" b="0" baseline="0" dirty="0"/>
              <a:t>and </a:t>
            </a:r>
            <a:r>
              <a:rPr lang="en-US" b="1" baseline="0" dirty="0"/>
              <a:t>perception</a:t>
            </a:r>
            <a:r>
              <a:rPr lang="en-US" b="0" baseline="0" dirty="0"/>
              <a:t>. This can be demonstrated by asking students to discuss what they perceive in the images on the slide.  Do the students first see the hero in the burning building, or the face of the villain? While the </a:t>
            </a:r>
            <a:r>
              <a:rPr lang="en-US" b="1" baseline="0" dirty="0"/>
              <a:t>sensation</a:t>
            </a:r>
            <a:r>
              <a:rPr lang="en-US" b="0" baseline="0" dirty="0"/>
              <a:t> provided is identical for all students looking at the image, the </a:t>
            </a:r>
            <a:r>
              <a:rPr lang="en-US" b="1" baseline="0" dirty="0"/>
              <a:t>perception</a:t>
            </a:r>
            <a:r>
              <a:rPr lang="en-US" b="0" baseline="0" dirty="0"/>
              <a:t> of what is being shown differs individually. </a:t>
            </a:r>
          </a:p>
          <a:p>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Discussion question:</a:t>
            </a:r>
            <a:r>
              <a:rPr lang="en-US" b="1" baseline="0" dirty="0"/>
              <a:t> </a:t>
            </a:r>
            <a:r>
              <a:rPr lang="en-US" b="0" baseline="0" dirty="0"/>
              <a:t>Are there any bands you listen to that your friends don’t like? Is music preference a matter of </a:t>
            </a:r>
            <a:r>
              <a:rPr lang="en-US" b="1" baseline="0" dirty="0"/>
              <a:t>sensation</a:t>
            </a:r>
            <a:r>
              <a:rPr lang="en-US" b="0" baseline="0" dirty="0"/>
              <a:t> or </a:t>
            </a:r>
            <a:r>
              <a:rPr lang="en-US" b="1" baseline="0" dirty="0"/>
              <a:t>perception</a:t>
            </a:r>
            <a:r>
              <a:rPr lang="en-US" b="0" baseline="0"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Possible Answer: </a:t>
            </a:r>
            <a:r>
              <a:rPr lang="en-US" b="0" baseline="0" dirty="0"/>
              <a:t>While the auditory stimulus is the same, our </a:t>
            </a:r>
            <a:r>
              <a:rPr lang="en-US" b="1" baseline="0" dirty="0"/>
              <a:t>perception</a:t>
            </a:r>
            <a:r>
              <a:rPr lang="en-US" b="0" baseline="0" dirty="0"/>
              <a:t> of different music is what results in us liking something that other might not like. </a:t>
            </a:r>
            <a:endParaRPr lang="en-US" b="1" dirty="0"/>
          </a:p>
          <a:p>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3</a:t>
            </a:fld>
            <a:endParaRPr lang="en-US"/>
          </a:p>
        </p:txBody>
      </p:sp>
    </p:spTree>
    <p:extLst>
      <p:ext uri="{BB962C8B-B14F-4D97-AF65-F5344CB8AC3E}">
        <p14:creationId xmlns:p14="http://schemas.microsoft.com/office/powerpoint/2010/main" val="384518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a:t>
            </a:r>
            <a:r>
              <a:rPr lang="en-US" baseline="0" dirty="0"/>
              <a:t> the outcomes of a study looking at </a:t>
            </a:r>
            <a:r>
              <a:rPr lang="en-US" b="1" baseline="0" dirty="0"/>
              <a:t>signal detection </a:t>
            </a:r>
            <a:r>
              <a:rPr lang="en-US" baseline="0" dirty="0"/>
              <a:t>and what we can learn from them.</a:t>
            </a:r>
          </a:p>
          <a:p>
            <a:endParaRPr lang="en-US" baseline="0" dirty="0"/>
          </a:p>
          <a:p>
            <a:r>
              <a:rPr lang="en-US" b="1" baseline="0" dirty="0"/>
              <a:t>Instructor’s note: </a:t>
            </a:r>
            <a:r>
              <a:rPr lang="en-US" b="0" baseline="0" dirty="0"/>
              <a:t>The matrix above presents the four outcomes that can occur when you are studying whether or not a research participant/subject can detect a signal in a sensory modality. Explain to the class that a signal is presented or not and that a participant either indicates they detected the signal or not (this is very similar to what occurs during a hearing test, an experience that many students will be familiar with). The outcomes in the four quadrants will reveal themselves with each click. The instructor can lead the class down the path of naming each one when presented with the descriptions below:</a:t>
            </a:r>
          </a:p>
          <a:p>
            <a:endParaRPr lang="en-US" b="0" baseline="0" dirty="0"/>
          </a:p>
          <a:p>
            <a:r>
              <a:rPr lang="en-US" b="0" baseline="0" dirty="0"/>
              <a:t>A signal is presented and the participants gives a response.</a:t>
            </a:r>
          </a:p>
          <a:p>
            <a:r>
              <a:rPr lang="en-US" b="1" baseline="0" dirty="0"/>
              <a:t>(Click) </a:t>
            </a:r>
            <a:r>
              <a:rPr lang="en-US" b="0" baseline="0" dirty="0"/>
              <a:t>Hit</a:t>
            </a:r>
          </a:p>
          <a:p>
            <a:endParaRPr lang="en-US" b="0" baseline="0" dirty="0"/>
          </a:p>
          <a:p>
            <a:r>
              <a:rPr lang="en-US" b="0" baseline="0" dirty="0"/>
              <a:t>A signal is presented and the participant does not give a response.</a:t>
            </a:r>
          </a:p>
          <a:p>
            <a:r>
              <a:rPr lang="en-US" b="1" baseline="0" dirty="0"/>
              <a:t>(Click)</a:t>
            </a:r>
            <a:r>
              <a:rPr lang="en-US" b="0" baseline="0" dirty="0"/>
              <a:t> Miss</a:t>
            </a:r>
          </a:p>
          <a:p>
            <a:endParaRPr lang="en-US" b="0" baseline="0" dirty="0"/>
          </a:p>
          <a:p>
            <a:r>
              <a:rPr lang="en-US" b="0" baseline="0" dirty="0"/>
              <a:t>A signal is not presented and the participant gives a response.</a:t>
            </a:r>
          </a:p>
          <a:p>
            <a:r>
              <a:rPr lang="en-US" b="1" baseline="0" dirty="0"/>
              <a:t>(Click)</a:t>
            </a:r>
            <a:r>
              <a:rPr lang="en-US" b="0" baseline="0" dirty="0"/>
              <a:t> False alarm</a:t>
            </a:r>
          </a:p>
          <a:p>
            <a:endParaRPr lang="en-US" b="0" baseline="0" dirty="0"/>
          </a:p>
          <a:p>
            <a:r>
              <a:rPr lang="en-US" b="0" baseline="0" dirty="0"/>
              <a:t>A signal is not presented and the participant does not give a response.</a:t>
            </a:r>
          </a:p>
          <a:p>
            <a:r>
              <a:rPr lang="en-US" b="1" baseline="0" dirty="0"/>
              <a:t>(Click)</a:t>
            </a:r>
            <a:r>
              <a:rPr lang="en-US" b="0" baseline="0" dirty="0"/>
              <a:t> Correct rejection</a:t>
            </a:r>
          </a:p>
          <a:p>
            <a:endParaRPr lang="en-US" b="1" dirty="0"/>
          </a:p>
          <a:p>
            <a:r>
              <a:rPr lang="en-US" b="1" dirty="0"/>
              <a:t>Discussion question:</a:t>
            </a:r>
            <a:r>
              <a:rPr lang="en-US" b="1" baseline="0" dirty="0"/>
              <a:t> </a:t>
            </a:r>
            <a:r>
              <a:rPr lang="en-US" b="0" baseline="0" dirty="0"/>
              <a:t>What kind of information can we get from </a:t>
            </a:r>
            <a:r>
              <a:rPr lang="en-US" b="1" baseline="0" dirty="0"/>
              <a:t>signal detection</a:t>
            </a:r>
            <a:r>
              <a:rPr lang="en-US" b="0" baseline="0" dirty="0"/>
              <a:t> studies?</a:t>
            </a:r>
          </a:p>
          <a:p>
            <a:endParaRPr lang="en-US" b="0" baseline="0" dirty="0"/>
          </a:p>
          <a:p>
            <a:r>
              <a:rPr lang="en-US" b="1" baseline="0" dirty="0"/>
              <a:t>Possible Answer: </a:t>
            </a:r>
            <a:r>
              <a:rPr lang="en-US" b="0" baseline="0" dirty="0"/>
              <a:t>These </a:t>
            </a:r>
            <a:r>
              <a:rPr lang="en-US" b="1" baseline="0" dirty="0"/>
              <a:t>signal detection</a:t>
            </a:r>
            <a:r>
              <a:rPr lang="en-US" b="0" baseline="0" dirty="0"/>
              <a:t> studies allow us to assess things like the </a:t>
            </a:r>
            <a:r>
              <a:rPr lang="en-US" b="1" baseline="0" dirty="0"/>
              <a:t>absolute threshold </a:t>
            </a:r>
            <a:r>
              <a:rPr lang="en-US" b="0" baseline="0" dirty="0"/>
              <a:t>of a sensory modality as well as the </a:t>
            </a:r>
            <a:r>
              <a:rPr lang="en-US" b="1" baseline="0" dirty="0"/>
              <a:t>differential threshold </a:t>
            </a:r>
            <a:r>
              <a:rPr lang="en-US" b="0" baseline="0" dirty="0"/>
              <a:t>and the effects of </a:t>
            </a:r>
            <a:r>
              <a:rPr lang="en-US" b="1" baseline="0" dirty="0"/>
              <a:t>sensory adaptation. </a:t>
            </a:r>
            <a:r>
              <a:rPr lang="en-US" b="0" baseline="0" dirty="0"/>
              <a:t>To help students digest these concepts, please refer to the examples of the aforementioned phenomena in the module or come up with your own.  You can also solicit examples of these phenomena from the students to gage how much of this material they have retained. </a:t>
            </a:r>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4</a:t>
            </a:fld>
            <a:endParaRPr lang="en-US"/>
          </a:p>
        </p:txBody>
      </p:sp>
    </p:spTree>
    <p:extLst>
      <p:ext uri="{BB962C8B-B14F-4D97-AF65-F5344CB8AC3E}">
        <p14:creationId xmlns:p14="http://schemas.microsoft.com/office/powerpoint/2010/main" val="4764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the difference between</a:t>
            </a:r>
            <a:r>
              <a:rPr lang="en-US" baseline="0" dirty="0"/>
              <a:t> </a:t>
            </a:r>
            <a:r>
              <a:rPr lang="en-US" b="1" baseline="0" dirty="0"/>
              <a:t>bottom-up </a:t>
            </a:r>
            <a:r>
              <a:rPr lang="en-US" b="0" baseline="0" dirty="0"/>
              <a:t>and </a:t>
            </a:r>
            <a:r>
              <a:rPr lang="en-US" b="1" baseline="0" dirty="0"/>
              <a:t>top-down processing.</a:t>
            </a:r>
            <a:r>
              <a:rPr lang="en-US" b="0" baseline="0" dirty="0"/>
              <a:t> The arrow between the two words in the title is supposed to represent how sensation and perception can influence one another. </a:t>
            </a:r>
          </a:p>
          <a:p>
            <a:endParaRPr lang="en-US" b="0" baseline="0" dirty="0"/>
          </a:p>
          <a:p>
            <a:r>
              <a:rPr lang="en-US" b="1" baseline="0" dirty="0"/>
              <a:t>Demonstration: </a:t>
            </a:r>
            <a:r>
              <a:rPr lang="en-US" b="0" baseline="0" dirty="0"/>
              <a:t>Asking a student to read what is written in the triangle out loud will normally result in a coherent sentence being recited. </a:t>
            </a:r>
          </a:p>
          <a:p>
            <a:endParaRPr lang="en-US" b="0" baseline="0" dirty="0"/>
          </a:p>
          <a:p>
            <a:r>
              <a:rPr lang="en-US" b="1" baseline="0" dirty="0"/>
              <a:t>Discussion question:</a:t>
            </a:r>
            <a:r>
              <a:rPr lang="en-US" b="0" baseline="0" dirty="0"/>
              <a:t> Why will many people miss the additional “the” in the sentence printed in the triangle? Are we processing every word separately when we read sentences? </a:t>
            </a:r>
          </a:p>
          <a:p>
            <a:endParaRPr lang="en-US" b="0" baseline="0" dirty="0"/>
          </a:p>
          <a:p>
            <a:r>
              <a:rPr lang="en-US" b="1" baseline="0" dirty="0"/>
              <a:t>Possible Answer: </a:t>
            </a:r>
            <a:r>
              <a:rPr lang="en-US" b="0" baseline="0" dirty="0"/>
              <a:t>When we read something, we have an expectation of what we will see because of our knowledge of grammar. This expectation can influence what we actually perceive through </a:t>
            </a:r>
            <a:r>
              <a:rPr lang="en-US" b="1" baseline="0" dirty="0"/>
              <a:t>top-down processing.</a:t>
            </a:r>
          </a:p>
          <a:p>
            <a:endParaRPr lang="en-US" b="0" baseline="0" dirty="0"/>
          </a:p>
          <a:p>
            <a:r>
              <a:rPr lang="en-US" b="1" baseline="0" dirty="0"/>
              <a:t>Discussion question:</a:t>
            </a:r>
            <a:r>
              <a:rPr lang="en-US" b="0" baseline="0" dirty="0"/>
              <a:t> What are other real world examples of when </a:t>
            </a:r>
            <a:r>
              <a:rPr lang="en-US" b="1" baseline="0" dirty="0"/>
              <a:t>bottom-up </a:t>
            </a:r>
            <a:r>
              <a:rPr lang="en-US" b="0" baseline="0" dirty="0"/>
              <a:t>or </a:t>
            </a:r>
            <a:r>
              <a:rPr lang="en-US" b="1" baseline="0" dirty="0"/>
              <a:t>top-down processing </a:t>
            </a:r>
            <a:r>
              <a:rPr lang="en-US" b="0" baseline="0" dirty="0"/>
              <a:t>occur?</a:t>
            </a:r>
          </a:p>
          <a:p>
            <a:endParaRPr lang="en-US" b="0" baseline="0" dirty="0"/>
          </a:p>
          <a:p>
            <a:r>
              <a:rPr lang="en-US" b="1" baseline="0" dirty="0"/>
              <a:t>Possible Answer: </a:t>
            </a:r>
            <a:r>
              <a:rPr lang="en-US" b="0" baseline="0" dirty="0"/>
              <a:t>When a child is learning how to read, they are relying primarily on </a:t>
            </a:r>
            <a:r>
              <a:rPr lang="en-US" b="1" baseline="0" dirty="0"/>
              <a:t>bottom-up processing </a:t>
            </a:r>
            <a:r>
              <a:rPr lang="en-US" b="0" baseline="0" dirty="0"/>
              <a:t>while a seasoned reader would rely more on </a:t>
            </a:r>
            <a:r>
              <a:rPr lang="en-US" b="1" baseline="0" dirty="0"/>
              <a:t>top-down processing. </a:t>
            </a:r>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5</a:t>
            </a:fld>
            <a:endParaRPr lang="en-US"/>
          </a:p>
        </p:txBody>
      </p:sp>
    </p:spTree>
    <p:extLst>
      <p:ext uri="{BB962C8B-B14F-4D97-AF65-F5344CB8AC3E}">
        <p14:creationId xmlns:p14="http://schemas.microsoft.com/office/powerpoint/2010/main" val="400327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6</a:t>
            </a:fld>
            <a:endParaRPr lang="en-US"/>
          </a:p>
        </p:txBody>
      </p:sp>
    </p:spTree>
    <p:extLst>
      <p:ext uri="{BB962C8B-B14F-4D97-AF65-F5344CB8AC3E}">
        <p14:creationId xmlns:p14="http://schemas.microsoft.com/office/powerpoint/2010/main" val="151033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aseline="0" dirty="0"/>
              <a:t>slide describes the sense of vision and what it accomplishes. </a:t>
            </a:r>
          </a:p>
          <a:p>
            <a:endParaRPr lang="en-US" baseline="0" dirty="0"/>
          </a:p>
          <a:p>
            <a:r>
              <a:rPr lang="en-US" b="1" dirty="0"/>
              <a:t>Instructor’s note: </a:t>
            </a:r>
            <a:r>
              <a:rPr lang="en-US" b="0" dirty="0"/>
              <a:t>Give</a:t>
            </a:r>
            <a:r>
              <a:rPr lang="en-US" b="0" baseline="0" dirty="0"/>
              <a:t> students a brief overview of how light enters the pupil and gets converted into electrical signals by </a:t>
            </a:r>
            <a:r>
              <a:rPr lang="en-US" b="1" baseline="0" dirty="0"/>
              <a:t>rods</a:t>
            </a:r>
            <a:r>
              <a:rPr lang="en-US" b="0" baseline="0" dirty="0"/>
              <a:t> and </a:t>
            </a:r>
            <a:r>
              <a:rPr lang="en-US" b="1" baseline="0" dirty="0"/>
              <a:t>cones </a:t>
            </a:r>
            <a:r>
              <a:rPr lang="en-US" b="0" baseline="0" dirty="0"/>
              <a:t>in the </a:t>
            </a:r>
            <a:r>
              <a:rPr lang="en-US" b="1" baseline="0" dirty="0"/>
              <a:t>retina</a:t>
            </a:r>
            <a:r>
              <a:rPr lang="en-US" b="0" baseline="0" dirty="0"/>
              <a:t> in the back of the eye. Cover the difference in function between the rods and the cones. The fact that we have two eyes present our brain with two slightly different images, a phenomenon called </a:t>
            </a:r>
            <a:r>
              <a:rPr lang="en-US" b="1" baseline="0" dirty="0"/>
              <a:t>binocular disparity.</a:t>
            </a:r>
            <a:r>
              <a:rPr lang="en-US" b="0" baseline="0" dirty="0"/>
              <a:t> Describe the sending of information to the </a:t>
            </a:r>
            <a:r>
              <a:rPr lang="en-US" b="1" baseline="0" dirty="0"/>
              <a:t>primary visual cortex</a:t>
            </a:r>
            <a:r>
              <a:rPr lang="en-US" b="0" baseline="0" dirty="0"/>
              <a:t>.</a:t>
            </a:r>
            <a:endParaRPr lang="en-US" b="1" baseline="0" dirty="0"/>
          </a:p>
          <a:p>
            <a:endParaRPr lang="en-US" b="1" baseline="0" dirty="0"/>
          </a:p>
          <a:p>
            <a:r>
              <a:rPr lang="en-US" b="1" baseline="0" dirty="0"/>
              <a:t>Activity:</a:t>
            </a:r>
            <a:r>
              <a:rPr lang="en-US" b="0" baseline="0" dirty="0"/>
              <a:t> Have students </a:t>
            </a:r>
            <a:r>
              <a:rPr lang="en-US" sz="1200" kern="1200" dirty="0">
                <a:solidFill>
                  <a:schemeClr val="tx1"/>
                </a:solidFill>
                <a:effectLst/>
                <a:latin typeface="+mn-lt"/>
                <a:ea typeface="+mn-ea"/>
                <a:cs typeface="+mn-cs"/>
              </a:rPr>
              <a:t>hold a pen in their hand, extend their arm in front of their face and look at it with each eye individually. Ask them pay attention to the apparent position of the pen relative to objects in the background. Depending on which eye is open the pen appears to jump back and forth! This demonstrates</a:t>
            </a:r>
            <a:r>
              <a:rPr lang="en-US" sz="1200" kern="1200" baseline="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binocular disparity.</a:t>
            </a:r>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7</a:t>
            </a:fld>
            <a:endParaRPr lang="en-US"/>
          </a:p>
        </p:txBody>
      </p:sp>
    </p:spTree>
    <p:extLst>
      <p:ext uri="{BB962C8B-B14F-4D97-AF65-F5344CB8AC3E}">
        <p14:creationId xmlns:p14="http://schemas.microsoft.com/office/powerpoint/2010/main" val="424681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covers some</a:t>
            </a:r>
            <a:r>
              <a:rPr lang="en-US" baseline="0" dirty="0"/>
              <a:t> phenomena that occur when we change between environments with drastically different amounts of light.</a:t>
            </a:r>
          </a:p>
          <a:p>
            <a:endParaRPr lang="en-US" baseline="0" dirty="0"/>
          </a:p>
          <a:p>
            <a:r>
              <a:rPr lang="en-US" b="1" baseline="0" dirty="0"/>
              <a:t>Instructor’s note: </a:t>
            </a:r>
            <a:r>
              <a:rPr lang="en-US" b="0" baseline="0" dirty="0"/>
              <a:t>Ask the class to reflect on the experience of seeing a movie during the daylight hours. </a:t>
            </a:r>
          </a:p>
          <a:p>
            <a:endParaRPr lang="en-US" baseline="0" dirty="0"/>
          </a:p>
          <a:p>
            <a:r>
              <a:rPr lang="en-US" b="1" baseline="0" dirty="0"/>
              <a:t>(Click) </a:t>
            </a:r>
            <a:r>
              <a:rPr lang="en-US" b="0" baseline="0" dirty="0"/>
              <a:t>Dark inside</a:t>
            </a:r>
            <a:endParaRPr lang="en-US" b="1" baseline="0" dirty="0"/>
          </a:p>
          <a:p>
            <a:endParaRPr lang="en-US" baseline="0" dirty="0"/>
          </a:p>
          <a:p>
            <a:r>
              <a:rPr lang="en-US" b="1" baseline="0" dirty="0"/>
              <a:t>Discussion question: </a:t>
            </a:r>
            <a:r>
              <a:rPr lang="en-US" baseline="0" dirty="0"/>
              <a:t>What happens to your vision when you walk into a movie theater on a sunny day? </a:t>
            </a:r>
          </a:p>
          <a:p>
            <a:endParaRPr lang="en-US" baseline="0" dirty="0"/>
          </a:p>
          <a:p>
            <a:r>
              <a:rPr lang="en-US" b="1" baseline="0" dirty="0"/>
              <a:t>Possible answer: </a:t>
            </a:r>
            <a:r>
              <a:rPr lang="en-US" baseline="0" dirty="0"/>
              <a:t>You can’t really see anything for a few minutes. </a:t>
            </a:r>
          </a:p>
          <a:p>
            <a:endParaRPr lang="en-US" baseline="0" dirty="0"/>
          </a:p>
          <a:p>
            <a:r>
              <a:rPr lang="en-US" b="1" baseline="0" dirty="0"/>
              <a:t>Further discussion: </a:t>
            </a:r>
            <a:r>
              <a:rPr lang="en-US" baseline="0" dirty="0"/>
              <a:t>Ask students to consider what is happening at the level of the photoreceptors when it comes to this experience. What kind of stimulation are they receiving prior to entering the dark theatre? What about after entering it?</a:t>
            </a:r>
          </a:p>
          <a:p>
            <a:endParaRPr lang="en-US" b="0" baseline="0" dirty="0"/>
          </a:p>
          <a:p>
            <a:r>
              <a:rPr lang="en-US" b="1" baseline="0" dirty="0"/>
              <a:t>(Click)</a:t>
            </a:r>
            <a:r>
              <a:rPr lang="en-US" b="0" baseline="0" dirty="0"/>
              <a:t> Bright outside</a:t>
            </a:r>
            <a:endParaRPr lang="en-US" baseline="0" dirty="0"/>
          </a:p>
          <a:p>
            <a:endParaRPr lang="en-US" b="0" baseline="0" dirty="0"/>
          </a:p>
          <a:p>
            <a:r>
              <a:rPr lang="en-US" b="1" baseline="0" dirty="0"/>
              <a:t>Discussion question: </a:t>
            </a:r>
            <a:r>
              <a:rPr lang="en-US" b="0" baseline="0" dirty="0"/>
              <a:t>After leaving the theatre and heading back outside, what happens?</a:t>
            </a:r>
          </a:p>
          <a:p>
            <a:endParaRPr lang="en-US" b="0" baseline="0" dirty="0"/>
          </a:p>
          <a:p>
            <a:r>
              <a:rPr lang="en-US" b="1" baseline="0" dirty="0"/>
              <a:t>Possible answer: </a:t>
            </a:r>
            <a:r>
              <a:rPr lang="en-US" b="0" baseline="0" dirty="0"/>
              <a:t>Everything appears washed out and your eyes hurt for a few seconds. </a:t>
            </a:r>
          </a:p>
          <a:p>
            <a:endParaRPr lang="en-US" b="0" baseline="0" dirty="0"/>
          </a:p>
          <a:p>
            <a:r>
              <a:rPr lang="en-US" b="1" baseline="0" dirty="0"/>
              <a:t>Further discussion: </a:t>
            </a:r>
            <a:r>
              <a:rPr lang="en-US" b="0" baseline="0" dirty="0"/>
              <a:t>Just like with the last example, have the students consider what kind of stimulation is being received prior to leaving the theatre as well as immediately upon stepping outside. Have the focus be at the level of the photoreceptors. </a:t>
            </a:r>
            <a:endParaRPr lang="en-US" b="1" baseline="0" dirty="0"/>
          </a:p>
          <a:p>
            <a:endParaRPr lang="en-US" baseline="0" dirty="0"/>
          </a:p>
          <a:p>
            <a:r>
              <a:rPr lang="en-US" b="1" baseline="0" dirty="0"/>
              <a:t>Explanation: </a:t>
            </a:r>
            <a:r>
              <a:rPr lang="en-US" baseline="0" dirty="0"/>
              <a:t>When moving into a dark environment, rods must become more activated, a process that can take up to 30 minutes to occur.  This explains why at first you may not be able to see in a movie theatre, but after a few moments you begin to see objects around you more clearly. As to the reasons why your eyes might hurt once you step out of a dark environment into the light, is because the muscles around your pupil will contract making it smaller as to avoid being blinded by brightness. In this scenario you are also switching from rods to cones and it takes time to turn off a great number of the former and to activate the latter. </a:t>
            </a:r>
          </a:p>
          <a:p>
            <a:endParaRPr lang="en-US" baseline="0" dirty="0"/>
          </a:p>
          <a:p>
            <a:endParaRPr lang="en-US" b="1"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8</a:t>
            </a:fld>
            <a:endParaRPr lang="en-US"/>
          </a:p>
        </p:txBody>
      </p:sp>
    </p:spTree>
    <p:extLst>
      <p:ext uri="{BB962C8B-B14F-4D97-AF65-F5344CB8AC3E}">
        <p14:creationId xmlns:p14="http://schemas.microsoft.com/office/powerpoint/2010/main" val="5147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illustrates the principle of color and how it is perceived.</a:t>
            </a:r>
          </a:p>
          <a:p>
            <a:endParaRPr lang="en-US" baseline="0" dirty="0"/>
          </a:p>
          <a:p>
            <a:r>
              <a:rPr lang="en-US" b="1" baseline="0" dirty="0"/>
              <a:t>Instructor’s note: </a:t>
            </a:r>
            <a:r>
              <a:rPr lang="en-US" b="0" baseline="0" dirty="0"/>
              <a:t>Begin by describing the two theories and the fundamental differences between the two. </a:t>
            </a:r>
            <a:r>
              <a:rPr lang="en-US" b="1" baseline="0" dirty="0"/>
              <a:t>Trichromatic Theory </a:t>
            </a:r>
            <a:r>
              <a:rPr lang="en-US" b="0" baseline="0" dirty="0"/>
              <a:t>states that our </a:t>
            </a:r>
            <a:r>
              <a:rPr lang="en-US" b="1" baseline="0" dirty="0"/>
              <a:t>cones</a:t>
            </a:r>
            <a:r>
              <a:rPr lang="en-US" b="0" baseline="0" dirty="0"/>
              <a:t> have a preference for 3 kind of colors – red, green, and blue. While </a:t>
            </a:r>
            <a:r>
              <a:rPr lang="en-US" b="1" baseline="0" dirty="0"/>
              <a:t>Opponent-Process Theory </a:t>
            </a:r>
            <a:r>
              <a:rPr lang="en-US" b="0" baseline="0" dirty="0"/>
              <a:t>postulates that our cones (or rather the </a:t>
            </a:r>
            <a:r>
              <a:rPr lang="en-US" b="1" baseline="0" dirty="0"/>
              <a:t>retinal ganglion cells </a:t>
            </a:r>
            <a:r>
              <a:rPr lang="en-US" b="0" baseline="0" dirty="0"/>
              <a:t>that receive the information from our </a:t>
            </a:r>
            <a:r>
              <a:rPr lang="en-US" b="1" baseline="0" dirty="0"/>
              <a:t>cones</a:t>
            </a:r>
            <a:r>
              <a:rPr lang="en-US" b="0" baseline="0" dirty="0"/>
              <a:t>) respond to pairs of colors – red-green, blue-yellow, black-white. </a:t>
            </a:r>
            <a:endParaRPr lang="en-US" b="1" baseline="0" dirty="0"/>
          </a:p>
          <a:p>
            <a:endParaRPr lang="en-US" baseline="0" dirty="0"/>
          </a:p>
          <a:p>
            <a:r>
              <a:rPr lang="en-US" b="1" baseline="0" dirty="0"/>
              <a:t>Discussion question: </a:t>
            </a:r>
            <a:r>
              <a:rPr lang="en-US" b="0" baseline="0" dirty="0"/>
              <a:t>If we only have 3 kinds of </a:t>
            </a:r>
            <a:r>
              <a:rPr lang="en-US" b="1" baseline="0" dirty="0"/>
              <a:t>cones, </a:t>
            </a:r>
            <a:r>
              <a:rPr lang="en-US" b="0" baseline="0" dirty="0"/>
              <a:t>how are we able to see is so many colors?</a:t>
            </a:r>
          </a:p>
          <a:p>
            <a:endParaRPr lang="en-US" b="0" baseline="0" dirty="0"/>
          </a:p>
          <a:p>
            <a:r>
              <a:rPr lang="en-US" b="1" baseline="0" dirty="0"/>
              <a:t>Possible answer: </a:t>
            </a:r>
            <a:r>
              <a:rPr lang="en-US" b="0" baseline="0" dirty="0"/>
              <a:t>Combinations of different light provide us with the ability to see a variety of different colors. </a:t>
            </a:r>
          </a:p>
          <a:p>
            <a:endParaRPr lang="en-US" b="0" baseline="0" dirty="0"/>
          </a:p>
          <a:p>
            <a:r>
              <a:rPr lang="en-US" b="1" baseline="0" dirty="0"/>
              <a:t>Further discussion: </a:t>
            </a:r>
            <a:r>
              <a:rPr lang="en-US" b="0" baseline="0" dirty="0"/>
              <a:t>If the combination of activity from 3 kinds of </a:t>
            </a:r>
            <a:r>
              <a:rPr lang="en-US" b="1" baseline="0" dirty="0"/>
              <a:t>cones</a:t>
            </a:r>
            <a:r>
              <a:rPr lang="en-US" b="0" baseline="0" dirty="0"/>
              <a:t> provides us with the ability to see all colors, why aren’t we able to see certain “impossible” colors (e.g. bluish yellow or reddish green)?</a:t>
            </a:r>
          </a:p>
          <a:p>
            <a:endParaRPr lang="en-US" b="0" baseline="0" dirty="0"/>
          </a:p>
          <a:p>
            <a:r>
              <a:rPr lang="en-US" b="1" baseline="0" dirty="0"/>
              <a:t>Explanation: </a:t>
            </a:r>
            <a:r>
              <a:rPr lang="en-US" b="0" baseline="0" dirty="0"/>
              <a:t>The impossible colors exist because our </a:t>
            </a:r>
            <a:r>
              <a:rPr lang="en-US" b="1" baseline="0" dirty="0"/>
              <a:t>cones</a:t>
            </a:r>
            <a:r>
              <a:rPr lang="en-US" b="0" baseline="0" dirty="0"/>
              <a:t> are arranged in an </a:t>
            </a:r>
            <a:r>
              <a:rPr lang="en-US" b="1" baseline="0" dirty="0"/>
              <a:t>opponent-process</a:t>
            </a:r>
            <a:r>
              <a:rPr lang="en-US" b="0" baseline="0" dirty="0"/>
              <a:t> manner. Elaborate on what this means – the retinal ganglion cells that were mentioned before are taking color-based information from the cones and are “computing” the difference between the two, so we cannot see a bluish yellow or a reddish green color. </a:t>
            </a:r>
          </a:p>
          <a:p>
            <a:endParaRPr lang="en-US" b="0" baseline="0" dirty="0"/>
          </a:p>
          <a:p>
            <a:r>
              <a:rPr lang="en-US" b="1" baseline="0" dirty="0"/>
              <a:t>Instructor Note</a:t>
            </a:r>
            <a:r>
              <a:rPr lang="en-US" b="0" baseline="0" dirty="0"/>
              <a:t> about the slides 10-13 that come next. Let the students know that now they are going to be able to see some examples of color perception.  </a:t>
            </a:r>
            <a:endParaRPr lang="en-US" b="1" baseline="0" dirty="0"/>
          </a:p>
        </p:txBody>
      </p:sp>
      <p:sp>
        <p:nvSpPr>
          <p:cNvPr id="4" name="Slide Number Placeholder 3"/>
          <p:cNvSpPr>
            <a:spLocks noGrp="1"/>
          </p:cNvSpPr>
          <p:nvPr>
            <p:ph type="sldNum" sz="quarter" idx="10"/>
          </p:nvPr>
        </p:nvSpPr>
        <p:spPr/>
        <p:txBody>
          <a:bodyPr/>
          <a:lstStyle/>
          <a:p>
            <a:fld id="{2C62BC57-1216-1448-BB40-5AA7ACC341C6}" type="slidenum">
              <a:rPr lang="en-US" smtClean="0"/>
              <a:pPr/>
              <a:t>9</a:t>
            </a:fld>
            <a:endParaRPr lang="en-US"/>
          </a:p>
        </p:txBody>
      </p:sp>
    </p:spTree>
    <p:extLst>
      <p:ext uri="{BB962C8B-B14F-4D97-AF65-F5344CB8AC3E}">
        <p14:creationId xmlns:p14="http://schemas.microsoft.com/office/powerpoint/2010/main" val="76372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9B1953-F67F-DF4F-B871-D0B861FC3011}" type="datetimeFigureOut">
              <a:rPr lang="en-US" smtClean="0"/>
              <a:pPr/>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305162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B1953-F67F-DF4F-B871-D0B861FC3011}" type="datetimeFigureOut">
              <a:rPr lang="en-US" smtClean="0"/>
              <a:pPr/>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100481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B1953-F67F-DF4F-B871-D0B861FC3011}" type="datetimeFigureOut">
              <a:rPr lang="en-US" smtClean="0"/>
              <a:pPr/>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317133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B1953-F67F-DF4F-B871-D0B861FC3011}" type="datetimeFigureOut">
              <a:rPr lang="en-US" smtClean="0"/>
              <a:pPr/>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291227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1953-F67F-DF4F-B871-D0B861FC3011}" type="datetimeFigureOut">
              <a:rPr lang="en-US" smtClean="0"/>
              <a:pPr/>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35864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9B1953-F67F-DF4F-B871-D0B861FC3011}" type="datetimeFigureOut">
              <a:rPr lang="en-US" smtClean="0"/>
              <a:pPr/>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179992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9B1953-F67F-DF4F-B871-D0B861FC3011}" type="datetimeFigureOut">
              <a:rPr lang="en-US" smtClean="0"/>
              <a:pPr/>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91308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9B1953-F67F-DF4F-B871-D0B861FC3011}" type="datetimeFigureOut">
              <a:rPr lang="en-US" smtClean="0"/>
              <a:pPr/>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78702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B1953-F67F-DF4F-B871-D0B861FC3011}" type="datetimeFigureOut">
              <a:rPr lang="en-US" smtClean="0"/>
              <a:pPr/>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285352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9B1953-F67F-DF4F-B871-D0B861FC3011}" type="datetimeFigureOut">
              <a:rPr lang="en-US" smtClean="0"/>
              <a:pPr/>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208763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9B1953-F67F-DF4F-B871-D0B861FC3011}" type="datetimeFigureOut">
              <a:rPr lang="en-US" smtClean="0"/>
              <a:pPr/>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12CA0-B14D-D94F-AEA8-454CE07E40DB}" type="slidenum">
              <a:rPr lang="en-US" smtClean="0"/>
              <a:pPr/>
              <a:t>‹#›</a:t>
            </a:fld>
            <a:endParaRPr lang="en-US"/>
          </a:p>
        </p:txBody>
      </p:sp>
    </p:spTree>
    <p:extLst>
      <p:ext uri="{BB962C8B-B14F-4D97-AF65-F5344CB8AC3E}">
        <p14:creationId xmlns:p14="http://schemas.microsoft.com/office/powerpoint/2010/main" val="15433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B1953-F67F-DF4F-B871-D0B861FC3011}" type="datetimeFigureOut">
              <a:rPr lang="en-US" smtClean="0"/>
              <a:pPr/>
              <a:t>6/20/2018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12CA0-B14D-D94F-AEA8-454CE07E40DB}" type="slidenum">
              <a:rPr lang="en-US" smtClean="0"/>
              <a:pPr/>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1059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commons.wikimedia.org/wiki/File:Johannes_Vermeer_-_Girl_with_a_Pearl_Earring_(1660s)_-_negative.jpg#/media/File:Johannes_Vermeer_-_Girl_with_a_Pearl_Earring_(1660s)_-_negative.jpg" TargetMode="External"/><Relationship Id="rId13" Type="http://schemas.openxmlformats.org/officeDocument/2006/relationships/hyperlink" Target="https://commons.wikimedia.org/wiki/File:BA312_-_Primary_Somatosensory_Cortex_-_with_homunculus.gif" TargetMode="External"/><Relationship Id="rId3" Type="http://schemas.openxmlformats.org/officeDocument/2006/relationships/hyperlink" Target="https://commons.wikimedia.org/wiki/File:1423_Retinal_Disparity.jpg" TargetMode="External"/><Relationship Id="rId7" Type="http://schemas.openxmlformats.org/officeDocument/2006/relationships/hyperlink" Target="https://creativecommons.org/licenses/by-nc/2.0/" TargetMode="External"/><Relationship Id="rId12" Type="http://schemas.openxmlformats.org/officeDocument/2006/relationships/hyperlink" Target="https://commons.wikimedia.org/wiki/File:TattooInProgress.jpg"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ww.flickr.com/photos/bycp/5612802943" TargetMode="External"/><Relationship Id="rId11" Type="http://schemas.openxmlformats.org/officeDocument/2006/relationships/hyperlink" Target="https://commons.wikimedia.org/wiki/File:A_person_reading_a_braille_book.jpg" TargetMode="External"/><Relationship Id="rId5" Type="http://schemas.openxmlformats.org/officeDocument/2006/relationships/hyperlink" Target="https://commons.wikimedia.org/wiki/File:NNov-B-Pokrovskayta-Oktyabr-movie-theatre-C0518.jpg" TargetMode="External"/><Relationship Id="rId10" Type="http://schemas.openxmlformats.org/officeDocument/2006/relationships/hyperlink" Target="https://commons.wikimedia.org/wiki/File:Primary_auditory_cortex_-_animation.gif" TargetMode="External"/><Relationship Id="rId4" Type="http://schemas.openxmlformats.org/officeDocument/2006/relationships/hyperlink" Target="https://commons.wikimedia.org/wiki/File:BA17_Primary_visual_cortex_-_animation.gif" TargetMode="External"/><Relationship Id="rId9" Type="http://schemas.openxmlformats.org/officeDocument/2006/relationships/hyperlink" Target="https://commons.wikimedia.org/wiki/File:Anatomy_of_the_Human_Ear_en.svg"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commons.wikimedia.org/wiki/File:1403_Olfaction.jpg" TargetMode="External"/><Relationship Id="rId7" Type="http://schemas.openxmlformats.org/officeDocument/2006/relationships/hyperlink" Target="https://commons.wikimedia.org/wiki/File:Cafe_Life_in_Tigre_-_Near_Buenos_Aires_-_Argentina.JPG"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creativecommons.org/licenses/by/2.0/" TargetMode="External"/><Relationship Id="rId5" Type="http://schemas.openxmlformats.org/officeDocument/2006/relationships/hyperlink" Target="https://www.flickr.com/photos/52072922@N00/2363242669/" TargetMode="External"/><Relationship Id="rId4" Type="http://schemas.openxmlformats.org/officeDocument/2006/relationships/hyperlink" Target="https://en.wikipedia.org/wiki/Tongue_map#/media/File:Taste_buds.svg" TargetMode="External"/><Relationship Id="rId9" Type="http://schemas.openxmlformats.org/officeDocument/2006/relationships/hyperlink" Target="https://commons.wikimedia.org/wiki/File:Five_senses.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109120"/>
            <a:ext cx="7772400" cy="1470025"/>
          </a:xfrm>
        </p:spPr>
        <p:txBody>
          <a:bodyPr/>
          <a:lstStyle/>
          <a:p>
            <a:r>
              <a:rPr lang="en-US" b="1" dirty="0"/>
              <a:t>Sensation &amp; Perception</a:t>
            </a:r>
          </a:p>
        </p:txBody>
      </p:sp>
      <p:sp>
        <p:nvSpPr>
          <p:cNvPr id="3" name="Subtitle 2"/>
          <p:cNvSpPr>
            <a:spLocks noGrp="1"/>
          </p:cNvSpPr>
          <p:nvPr>
            <p:ph type="subTitle" idx="1"/>
          </p:nvPr>
        </p:nvSpPr>
        <p:spPr>
          <a:xfrm>
            <a:off x="1371600" y="5124175"/>
            <a:ext cx="6400800" cy="1752600"/>
          </a:xfrm>
        </p:spPr>
        <p:txBody>
          <a:bodyPr/>
          <a:lstStyle/>
          <a:p>
            <a:r>
              <a:rPr lang="en-US" dirty="0"/>
              <a:t>[Class Section Number]</a:t>
            </a:r>
          </a:p>
          <a:p>
            <a:r>
              <a:rPr lang="en-US" dirty="0"/>
              <a:t>[Instructor Name]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pic>
        <p:nvPicPr>
          <p:cNvPr id="6" name="Picture 5"/>
          <p:cNvPicPr>
            <a:picLocks noChangeAspect="1"/>
          </p:cNvPicPr>
          <p:nvPr/>
        </p:nvPicPr>
        <p:blipFill>
          <a:blip r:embed="rId4"/>
          <a:stretch>
            <a:fillRect/>
          </a:stretch>
        </p:blipFill>
        <p:spPr>
          <a:xfrm>
            <a:off x="1270114" y="908665"/>
            <a:ext cx="6655253" cy="3655952"/>
          </a:xfrm>
          <a:prstGeom prst="rect">
            <a:avLst/>
          </a:prstGeom>
        </p:spPr>
      </p:pic>
    </p:spTree>
    <p:extLst>
      <p:ext uri="{BB962C8B-B14F-4D97-AF65-F5344CB8AC3E}">
        <p14:creationId xmlns:p14="http://schemas.microsoft.com/office/powerpoint/2010/main" val="633626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ross 4"/>
          <p:cNvSpPr/>
          <p:nvPr/>
        </p:nvSpPr>
        <p:spPr>
          <a:xfrm>
            <a:off x="2728425" y="1471256"/>
            <a:ext cx="3671431" cy="3520953"/>
          </a:xfrm>
          <a:prstGeom prst="plus">
            <a:avLst>
              <a:gd name="adj" fmla="val 41667"/>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21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73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265" y="0"/>
            <a:ext cx="5799469" cy="6858000"/>
          </a:xfrm>
          <a:prstGeom prst="rect">
            <a:avLst/>
          </a:prstGeom>
        </p:spPr>
      </p:pic>
    </p:spTree>
    <p:extLst>
      <p:ext uri="{BB962C8B-B14F-4D97-AF65-F5344CB8AC3E}">
        <p14:creationId xmlns:p14="http://schemas.microsoft.com/office/powerpoint/2010/main" val="379553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247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dirty="0">
                <a:solidFill>
                  <a:schemeClr val="bg1">
                    <a:lumMod val="75000"/>
                  </a:schemeClr>
                </a:solidFill>
              </a:rPr>
              <a:t>Basic Concepts</a:t>
            </a:r>
          </a:p>
          <a:p>
            <a:r>
              <a:rPr lang="en-US" dirty="0">
                <a:solidFill>
                  <a:schemeClr val="bg1">
                    <a:lumMod val="75000"/>
                  </a:schemeClr>
                </a:solidFill>
              </a:rPr>
              <a:t>Vision</a:t>
            </a:r>
          </a:p>
          <a:p>
            <a:r>
              <a:rPr lang="en-US" b="1" dirty="0"/>
              <a:t>Hearing</a:t>
            </a:r>
          </a:p>
          <a:p>
            <a:r>
              <a:rPr lang="en-US" dirty="0">
                <a:solidFill>
                  <a:schemeClr val="bg1">
                    <a:lumMod val="75000"/>
                  </a:schemeClr>
                </a:solidFill>
              </a:rPr>
              <a:t>Touch</a:t>
            </a:r>
          </a:p>
          <a:p>
            <a:r>
              <a:rPr lang="en-US" dirty="0">
                <a:solidFill>
                  <a:schemeClr val="bg1">
                    <a:lumMod val="75000"/>
                  </a:schemeClr>
                </a:solidFill>
              </a:rPr>
              <a:t>Smell and Taste</a:t>
            </a:r>
          </a:p>
          <a:p>
            <a:r>
              <a:rPr lang="en-US" dirty="0">
                <a:solidFill>
                  <a:schemeClr val="bg1">
                    <a:lumMod val="75000"/>
                  </a:schemeClr>
                </a:solidFill>
              </a:rPr>
              <a:t>Multimodal Perception</a:t>
            </a:r>
          </a:p>
          <a:p>
            <a:endParaRPr lang="en-US" dirty="0"/>
          </a:p>
          <a:p>
            <a:endParaRPr lang="en-US" dirty="0"/>
          </a:p>
          <a:p>
            <a:endParaRPr lang="en-US" dirty="0"/>
          </a:p>
        </p:txBody>
      </p:sp>
    </p:spTree>
    <p:extLst>
      <p:ext uri="{BB962C8B-B14F-4D97-AF65-F5344CB8AC3E}">
        <p14:creationId xmlns:p14="http://schemas.microsoft.com/office/powerpoint/2010/main" val="103053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imary_auditory_cortex_-_anim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312" y="1606233"/>
            <a:ext cx="4334256" cy="4334256"/>
          </a:xfrm>
          <a:prstGeom prst="rect">
            <a:avLst/>
          </a:prstGeom>
        </p:spPr>
      </p:pic>
      <p:sp>
        <p:nvSpPr>
          <p:cNvPr id="2" name="Title 1"/>
          <p:cNvSpPr>
            <a:spLocks noGrp="1"/>
          </p:cNvSpPr>
          <p:nvPr>
            <p:ph type="title"/>
          </p:nvPr>
        </p:nvSpPr>
        <p:spPr/>
        <p:txBody>
          <a:bodyPr/>
          <a:lstStyle/>
          <a:p>
            <a:r>
              <a:rPr lang="en-US" b="1" u="sng" dirty="0"/>
              <a:t>Hearing</a:t>
            </a:r>
          </a:p>
        </p:txBody>
      </p:sp>
      <p:sp>
        <p:nvSpPr>
          <p:cNvPr id="7" name="Rectangle 6"/>
          <p:cNvSpPr/>
          <p:nvPr/>
        </p:nvSpPr>
        <p:spPr>
          <a:xfrm>
            <a:off x="5354422" y="6065458"/>
            <a:ext cx="3223959" cy="461665"/>
          </a:xfrm>
          <a:prstGeom prst="rect">
            <a:avLst/>
          </a:prstGeom>
        </p:spPr>
        <p:txBody>
          <a:bodyPr wrap="none">
            <a:spAutoFit/>
          </a:bodyPr>
          <a:lstStyle/>
          <a:p>
            <a:r>
              <a:rPr lang="en-US" sz="2400" b="1" dirty="0"/>
              <a:t>Primary auditory cortex</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4514"/>
            <a:ext cx="5109017" cy="4077694"/>
          </a:xfrm>
          <a:prstGeom prst="rect">
            <a:avLst/>
          </a:prstGeom>
        </p:spPr>
      </p:pic>
    </p:spTree>
    <p:extLst>
      <p:ext uri="{BB962C8B-B14F-4D97-AF65-F5344CB8AC3E}">
        <p14:creationId xmlns:p14="http://schemas.microsoft.com/office/powerpoint/2010/main" val="362238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dirty="0">
                <a:solidFill>
                  <a:schemeClr val="bg1">
                    <a:lumMod val="75000"/>
                  </a:schemeClr>
                </a:solidFill>
              </a:rPr>
              <a:t>Basic Concepts</a:t>
            </a:r>
          </a:p>
          <a:p>
            <a:r>
              <a:rPr lang="en-US" dirty="0">
                <a:solidFill>
                  <a:schemeClr val="bg1">
                    <a:lumMod val="75000"/>
                  </a:schemeClr>
                </a:solidFill>
              </a:rPr>
              <a:t>Vision</a:t>
            </a:r>
          </a:p>
          <a:p>
            <a:r>
              <a:rPr lang="en-US" dirty="0">
                <a:solidFill>
                  <a:schemeClr val="bg1">
                    <a:lumMod val="75000"/>
                  </a:schemeClr>
                </a:solidFill>
              </a:rPr>
              <a:t>Hearing</a:t>
            </a:r>
          </a:p>
          <a:p>
            <a:r>
              <a:rPr lang="en-US" b="1" dirty="0"/>
              <a:t>Touch</a:t>
            </a:r>
          </a:p>
          <a:p>
            <a:r>
              <a:rPr lang="en-US" dirty="0">
                <a:solidFill>
                  <a:schemeClr val="bg1">
                    <a:lumMod val="75000"/>
                  </a:schemeClr>
                </a:solidFill>
              </a:rPr>
              <a:t>Smell and Taste</a:t>
            </a:r>
          </a:p>
          <a:p>
            <a:r>
              <a:rPr lang="en-US" dirty="0">
                <a:solidFill>
                  <a:schemeClr val="bg1">
                    <a:lumMod val="75000"/>
                  </a:schemeClr>
                </a:solidFill>
              </a:rPr>
              <a:t>Multimodal Perception</a:t>
            </a:r>
          </a:p>
          <a:p>
            <a:endParaRPr lang="en-US" dirty="0"/>
          </a:p>
          <a:p>
            <a:endParaRPr lang="en-US" dirty="0"/>
          </a:p>
          <a:p>
            <a:endParaRPr lang="en-US" dirty="0"/>
          </a:p>
        </p:txBody>
      </p:sp>
    </p:spTree>
    <p:extLst>
      <p:ext uri="{BB962C8B-B14F-4D97-AF65-F5344CB8AC3E}">
        <p14:creationId xmlns:p14="http://schemas.microsoft.com/office/powerpoint/2010/main" val="103053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Touch</a:t>
            </a:r>
          </a:p>
        </p:txBody>
      </p:sp>
      <p:pic>
        <p:nvPicPr>
          <p:cNvPr id="5" name="Picture 4" descr="BA312_-_Primary_Somatosensory_Cortex_-_with_homunculu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744" y="1417638"/>
            <a:ext cx="4334256" cy="4334256"/>
          </a:xfrm>
          <a:prstGeom prst="rect">
            <a:avLst/>
          </a:prstGeom>
        </p:spPr>
      </p:pic>
      <p:pic>
        <p:nvPicPr>
          <p:cNvPr id="6" name="Picture 5"/>
          <p:cNvPicPr>
            <a:picLocks noChangeAspect="1"/>
          </p:cNvPicPr>
          <p:nvPr/>
        </p:nvPicPr>
        <p:blipFill rotWithShape="1">
          <a:blip r:embed="rId4"/>
          <a:srcRect b="10753"/>
          <a:stretch/>
        </p:blipFill>
        <p:spPr>
          <a:xfrm>
            <a:off x="1620022" y="3311581"/>
            <a:ext cx="3189722" cy="2745881"/>
          </a:xfrm>
          <a:prstGeom prst="rect">
            <a:avLst/>
          </a:prstGeom>
        </p:spPr>
      </p:pic>
      <p:sp>
        <p:nvSpPr>
          <p:cNvPr id="7" name="Rectangle 6"/>
          <p:cNvSpPr/>
          <p:nvPr/>
        </p:nvSpPr>
        <p:spPr>
          <a:xfrm>
            <a:off x="4967827" y="5693280"/>
            <a:ext cx="4085824" cy="461665"/>
          </a:xfrm>
          <a:prstGeom prst="rect">
            <a:avLst/>
          </a:prstGeom>
        </p:spPr>
        <p:txBody>
          <a:bodyPr wrap="none">
            <a:spAutoFit/>
          </a:bodyPr>
          <a:lstStyle/>
          <a:p>
            <a:r>
              <a:rPr lang="en-US" sz="2400" b="1" dirty="0"/>
              <a:t>Primary somatosensory cortex</a:t>
            </a:r>
            <a:endParaRPr lang="en-US" sz="2400" dirty="0"/>
          </a:p>
        </p:txBody>
      </p:sp>
      <p:pic>
        <p:nvPicPr>
          <p:cNvPr id="4" name="Picture 3"/>
          <p:cNvPicPr>
            <a:picLocks noChangeAspect="1"/>
          </p:cNvPicPr>
          <p:nvPr/>
        </p:nvPicPr>
        <p:blipFill>
          <a:blip r:embed="rId5"/>
          <a:stretch>
            <a:fillRect/>
          </a:stretch>
        </p:blipFill>
        <p:spPr>
          <a:xfrm>
            <a:off x="337828" y="1417638"/>
            <a:ext cx="3038990" cy="2279243"/>
          </a:xfrm>
          <a:prstGeom prst="rect">
            <a:avLst/>
          </a:prstGeom>
        </p:spPr>
      </p:pic>
    </p:spTree>
    <p:extLst>
      <p:ext uri="{BB962C8B-B14F-4D97-AF65-F5344CB8AC3E}">
        <p14:creationId xmlns:p14="http://schemas.microsoft.com/office/powerpoint/2010/main" val="2870824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dirty="0">
                <a:solidFill>
                  <a:schemeClr val="bg1">
                    <a:lumMod val="75000"/>
                  </a:schemeClr>
                </a:solidFill>
              </a:rPr>
              <a:t>Basic Concepts</a:t>
            </a:r>
          </a:p>
          <a:p>
            <a:r>
              <a:rPr lang="en-US" dirty="0">
                <a:solidFill>
                  <a:schemeClr val="bg1">
                    <a:lumMod val="75000"/>
                  </a:schemeClr>
                </a:solidFill>
              </a:rPr>
              <a:t>Vision</a:t>
            </a:r>
          </a:p>
          <a:p>
            <a:r>
              <a:rPr lang="en-US" dirty="0">
                <a:solidFill>
                  <a:schemeClr val="bg1">
                    <a:lumMod val="75000"/>
                  </a:schemeClr>
                </a:solidFill>
              </a:rPr>
              <a:t>Hearing</a:t>
            </a:r>
          </a:p>
          <a:p>
            <a:r>
              <a:rPr lang="en-US" dirty="0">
                <a:solidFill>
                  <a:schemeClr val="bg1">
                    <a:lumMod val="75000"/>
                  </a:schemeClr>
                </a:solidFill>
              </a:rPr>
              <a:t>Touch</a:t>
            </a:r>
          </a:p>
          <a:p>
            <a:r>
              <a:rPr lang="en-US" b="1" dirty="0"/>
              <a:t>Smell and Taste</a:t>
            </a:r>
          </a:p>
          <a:p>
            <a:r>
              <a:rPr lang="en-US" dirty="0">
                <a:solidFill>
                  <a:schemeClr val="bg1">
                    <a:lumMod val="75000"/>
                  </a:schemeClr>
                </a:solidFill>
              </a:rPr>
              <a:t>Multimodal Perception</a:t>
            </a:r>
          </a:p>
          <a:p>
            <a:endParaRPr lang="en-US" dirty="0"/>
          </a:p>
          <a:p>
            <a:endParaRPr lang="en-US" dirty="0"/>
          </a:p>
          <a:p>
            <a:endParaRPr lang="en-US" dirty="0"/>
          </a:p>
        </p:txBody>
      </p:sp>
    </p:spTree>
    <p:extLst>
      <p:ext uri="{BB962C8B-B14F-4D97-AF65-F5344CB8AC3E}">
        <p14:creationId xmlns:p14="http://schemas.microsoft.com/office/powerpoint/2010/main" val="103053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Smell and Taste</a:t>
            </a:r>
          </a:p>
        </p:txBody>
      </p:sp>
      <p:pic>
        <p:nvPicPr>
          <p:cNvPr id="4" name="Picture 3"/>
          <p:cNvPicPr>
            <a:picLocks noChangeAspect="1"/>
          </p:cNvPicPr>
          <p:nvPr/>
        </p:nvPicPr>
        <p:blipFill>
          <a:blip r:embed="rId3"/>
          <a:stretch>
            <a:fillRect/>
          </a:stretch>
        </p:blipFill>
        <p:spPr>
          <a:xfrm>
            <a:off x="5169928" y="1500951"/>
            <a:ext cx="3065728" cy="5226108"/>
          </a:xfrm>
          <a:prstGeom prst="rect">
            <a:avLst/>
          </a:prstGeom>
        </p:spPr>
      </p:pic>
      <p:pic>
        <p:nvPicPr>
          <p:cNvPr id="5" name="Picture 4"/>
          <p:cNvPicPr>
            <a:picLocks noChangeAspect="1"/>
          </p:cNvPicPr>
          <p:nvPr/>
        </p:nvPicPr>
        <p:blipFill rotWithShape="1">
          <a:blip r:embed="rId4"/>
          <a:srcRect t="3" r="53118" b="54667"/>
          <a:stretch/>
        </p:blipFill>
        <p:spPr>
          <a:xfrm>
            <a:off x="316158" y="1924823"/>
            <a:ext cx="3966917" cy="3920790"/>
          </a:xfrm>
          <a:prstGeom prst="rect">
            <a:avLst/>
          </a:prstGeom>
        </p:spPr>
      </p:pic>
      <p:sp>
        <p:nvSpPr>
          <p:cNvPr id="6" name="&quot;No&quot; Symbol 5"/>
          <p:cNvSpPr/>
          <p:nvPr/>
        </p:nvSpPr>
        <p:spPr>
          <a:xfrm>
            <a:off x="4857597" y="1689130"/>
            <a:ext cx="3829203" cy="467457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114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b="1" dirty="0"/>
              <a:t>Basic Concepts</a:t>
            </a:r>
          </a:p>
          <a:p>
            <a:r>
              <a:rPr lang="en-US" dirty="0"/>
              <a:t>Vision</a:t>
            </a:r>
          </a:p>
          <a:p>
            <a:r>
              <a:rPr lang="en-US" dirty="0"/>
              <a:t>Hearing</a:t>
            </a:r>
          </a:p>
          <a:p>
            <a:r>
              <a:rPr lang="en-US" dirty="0"/>
              <a:t>Touch</a:t>
            </a:r>
          </a:p>
          <a:p>
            <a:r>
              <a:rPr lang="en-US" dirty="0"/>
              <a:t>Smell and Taste</a:t>
            </a:r>
          </a:p>
          <a:p>
            <a:r>
              <a:rPr lang="en-US" dirty="0"/>
              <a:t>Multimodal Perception</a:t>
            </a:r>
          </a:p>
          <a:p>
            <a:endParaRPr lang="en-US" dirty="0"/>
          </a:p>
          <a:p>
            <a:endParaRPr lang="en-US" dirty="0"/>
          </a:p>
          <a:p>
            <a:endParaRPr lang="en-US" dirty="0"/>
          </a:p>
        </p:txBody>
      </p:sp>
    </p:spTree>
    <p:extLst>
      <p:ext uri="{BB962C8B-B14F-4D97-AF65-F5344CB8AC3E}">
        <p14:creationId xmlns:p14="http://schemas.microsoft.com/office/powerpoint/2010/main" val="1046574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dirty="0">
                <a:solidFill>
                  <a:schemeClr val="bg1">
                    <a:lumMod val="75000"/>
                  </a:schemeClr>
                </a:solidFill>
              </a:rPr>
              <a:t>Basic Concepts</a:t>
            </a:r>
          </a:p>
          <a:p>
            <a:r>
              <a:rPr lang="en-US" dirty="0">
                <a:solidFill>
                  <a:schemeClr val="bg1">
                    <a:lumMod val="75000"/>
                  </a:schemeClr>
                </a:solidFill>
              </a:rPr>
              <a:t>Vision</a:t>
            </a:r>
          </a:p>
          <a:p>
            <a:r>
              <a:rPr lang="en-US" dirty="0">
                <a:solidFill>
                  <a:schemeClr val="bg1">
                    <a:lumMod val="75000"/>
                  </a:schemeClr>
                </a:solidFill>
              </a:rPr>
              <a:t>Hearing </a:t>
            </a:r>
          </a:p>
          <a:p>
            <a:r>
              <a:rPr lang="en-US" dirty="0">
                <a:solidFill>
                  <a:schemeClr val="bg1">
                    <a:lumMod val="75000"/>
                  </a:schemeClr>
                </a:solidFill>
              </a:rPr>
              <a:t>Touch</a:t>
            </a:r>
          </a:p>
          <a:p>
            <a:r>
              <a:rPr lang="en-US" dirty="0">
                <a:solidFill>
                  <a:schemeClr val="bg1">
                    <a:lumMod val="75000"/>
                  </a:schemeClr>
                </a:solidFill>
              </a:rPr>
              <a:t>Smell and Taste</a:t>
            </a:r>
          </a:p>
          <a:p>
            <a:r>
              <a:rPr lang="en-US" b="1" dirty="0"/>
              <a:t>Multimodal Perception</a:t>
            </a:r>
          </a:p>
          <a:p>
            <a:endParaRPr lang="en-US" dirty="0"/>
          </a:p>
          <a:p>
            <a:endParaRPr lang="en-US" dirty="0"/>
          </a:p>
          <a:p>
            <a:endParaRPr lang="en-US" dirty="0"/>
          </a:p>
        </p:txBody>
      </p:sp>
    </p:spTree>
    <p:extLst>
      <p:ext uri="{BB962C8B-B14F-4D97-AF65-F5344CB8AC3E}">
        <p14:creationId xmlns:p14="http://schemas.microsoft.com/office/powerpoint/2010/main" val="103053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0" y="2847207"/>
            <a:ext cx="4114800" cy="3086100"/>
          </a:xfrm>
          <a:prstGeom prst="rect">
            <a:avLst/>
          </a:prstGeom>
        </p:spPr>
      </p:pic>
      <p:sp>
        <p:nvSpPr>
          <p:cNvPr id="2" name="Title 1"/>
          <p:cNvSpPr>
            <a:spLocks noGrp="1"/>
          </p:cNvSpPr>
          <p:nvPr>
            <p:ph type="title"/>
          </p:nvPr>
        </p:nvSpPr>
        <p:spPr/>
        <p:txBody>
          <a:bodyPr>
            <a:normAutofit/>
          </a:bodyPr>
          <a:lstStyle/>
          <a:p>
            <a:r>
              <a:rPr lang="en-US" b="1" u="sng" dirty="0"/>
              <a:t>Multimodal Perception</a:t>
            </a:r>
          </a:p>
        </p:txBody>
      </p:sp>
      <p:sp>
        <p:nvSpPr>
          <p:cNvPr id="6" name="Rectangle 5"/>
          <p:cNvSpPr/>
          <p:nvPr/>
        </p:nvSpPr>
        <p:spPr>
          <a:xfrm>
            <a:off x="457204" y="4512669"/>
            <a:ext cx="3740727" cy="830997"/>
          </a:xfrm>
          <a:prstGeom prst="rect">
            <a:avLst/>
          </a:prstGeom>
        </p:spPr>
        <p:txBody>
          <a:bodyPr wrap="square">
            <a:spAutoFit/>
          </a:bodyPr>
          <a:lstStyle/>
          <a:p>
            <a:r>
              <a:rPr lang="en-US" sz="2400" b="1" dirty="0" err="1"/>
              <a:t>Superadditive</a:t>
            </a:r>
            <a:r>
              <a:rPr lang="en-US" sz="2400" b="1" dirty="0"/>
              <a:t> effect of multisensory integration</a:t>
            </a:r>
            <a:endParaRPr lang="en-US" sz="2400" dirty="0"/>
          </a:p>
        </p:txBody>
      </p:sp>
      <p:sp>
        <p:nvSpPr>
          <p:cNvPr id="7" name="Rectangle 6"/>
          <p:cNvSpPr/>
          <p:nvPr/>
        </p:nvSpPr>
        <p:spPr>
          <a:xfrm>
            <a:off x="4478481" y="2362762"/>
            <a:ext cx="4452211" cy="461665"/>
          </a:xfrm>
          <a:prstGeom prst="rect">
            <a:avLst/>
          </a:prstGeom>
        </p:spPr>
        <p:txBody>
          <a:bodyPr wrap="none">
            <a:spAutoFit/>
          </a:bodyPr>
          <a:lstStyle/>
          <a:p>
            <a:r>
              <a:rPr lang="en-US" sz="2400" b="1" dirty="0"/>
              <a:t>Principle of inverse effectiveness</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 y="1464359"/>
            <a:ext cx="4043680" cy="3032760"/>
          </a:xfrm>
          <a:prstGeom prst="rect">
            <a:avLst/>
          </a:prstGeom>
        </p:spPr>
      </p:pic>
    </p:spTree>
    <p:extLst>
      <p:ext uri="{BB962C8B-B14F-4D97-AF65-F5344CB8AC3E}">
        <p14:creationId xmlns:p14="http://schemas.microsoft.com/office/powerpoint/2010/main" val="27701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Conclusion</a:t>
            </a:r>
          </a:p>
        </p:txBody>
      </p:sp>
      <p:pic>
        <p:nvPicPr>
          <p:cNvPr id="4" name="Picture 3"/>
          <p:cNvPicPr>
            <a:picLocks noChangeAspect="1"/>
          </p:cNvPicPr>
          <p:nvPr/>
        </p:nvPicPr>
        <p:blipFill>
          <a:blip r:embed="rId3"/>
          <a:stretch>
            <a:fillRect/>
          </a:stretch>
        </p:blipFill>
        <p:spPr>
          <a:xfrm>
            <a:off x="2524621" y="1417638"/>
            <a:ext cx="4092386" cy="4824031"/>
          </a:xfrm>
          <a:prstGeom prst="rect">
            <a:avLst/>
          </a:prstGeom>
        </p:spPr>
      </p:pic>
    </p:spTree>
    <p:extLst>
      <p:ext uri="{BB962C8B-B14F-4D97-AF65-F5344CB8AC3E}">
        <p14:creationId xmlns:p14="http://schemas.microsoft.com/office/powerpoint/2010/main" val="360110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Photo Attribution</a:t>
            </a:r>
          </a:p>
        </p:txBody>
      </p:sp>
      <p:graphicFrame>
        <p:nvGraphicFramePr>
          <p:cNvPr id="4" name="Table 3"/>
          <p:cNvGraphicFramePr>
            <a:graphicFrameLocks noGrp="1"/>
          </p:cNvGraphicFramePr>
          <p:nvPr>
            <p:extLst>
              <p:ext uri="{D42A27DB-BD31-4B8C-83A1-F6EECF244321}">
                <p14:modId xmlns:p14="http://schemas.microsoft.com/office/powerpoint/2010/main" val="3965969005"/>
              </p:ext>
            </p:extLst>
          </p:nvPr>
        </p:nvGraphicFramePr>
        <p:xfrm>
          <a:off x="457200" y="1215809"/>
          <a:ext cx="8229600" cy="5542284"/>
        </p:xfrm>
        <a:graphic>
          <a:graphicData uri="http://schemas.openxmlformats.org/drawingml/2006/table">
            <a:tbl>
              <a:tblPr/>
              <a:tblGrid>
                <a:gridCol w="1490363">
                  <a:extLst>
                    <a:ext uri="{9D8B030D-6E8A-4147-A177-3AD203B41FA5}">
                      <a16:colId xmlns:a16="http://schemas.microsoft.com/office/drawing/2014/main" xmlns="" val="20000"/>
                    </a:ext>
                  </a:extLst>
                </a:gridCol>
                <a:gridCol w="6739237">
                  <a:extLst>
                    <a:ext uri="{9D8B030D-6E8A-4147-A177-3AD203B41FA5}">
                      <a16:colId xmlns:a16="http://schemas.microsoft.com/office/drawing/2014/main" xmlns="" val="20001"/>
                    </a:ext>
                  </a:extLst>
                </a:gridCol>
              </a:tblGrid>
              <a:tr h="341143">
                <a:tc>
                  <a:txBody>
                    <a:bodyPr/>
                    <a:lstStyle/>
                    <a:p>
                      <a:pPr algn="l" fontAlgn="b"/>
                      <a:r>
                        <a:rPr lang="en-US" sz="1200" b="0" i="0" u="none" strike="noStrike" dirty="0">
                          <a:solidFill>
                            <a:srgbClr val="000000"/>
                          </a:solidFill>
                          <a:effectLst/>
                          <a:latin typeface="Calibri"/>
                        </a:rPr>
                        <a:t>Slide 1</a:t>
                      </a:r>
                    </a:p>
                  </a:txBody>
                  <a:tcPr marL="4657" marR="4657" marT="4657" marB="0" anchor="b">
                    <a:lnL>
                      <a:noFill/>
                    </a:lnL>
                    <a:lnR>
                      <a:noFill/>
                    </a:lnR>
                    <a:lnT>
                      <a:noFill/>
                    </a:lnT>
                    <a:lnB>
                      <a:noFill/>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a:rPr>
                        <a:t>Photo Credit</a:t>
                      </a:r>
                      <a:r>
                        <a:rPr lang="en-US" sz="1200" b="0" i="0" u="none" strike="noStrike" dirty="0">
                          <a:solidFill>
                            <a:srgbClr val="000000"/>
                          </a:solidFill>
                          <a:effectLst/>
                          <a:latin typeface="+mn-lt"/>
                        </a:rPr>
                        <a:t>: Mattes https://</a:t>
                      </a:r>
                      <a:r>
                        <a:rPr lang="en-US" sz="1200" b="0" i="0" u="none" strike="noStrike" dirty="0" err="1">
                          <a:solidFill>
                            <a:srgbClr val="000000"/>
                          </a:solidFill>
                          <a:effectLst/>
                          <a:latin typeface="+mn-lt"/>
                        </a:rPr>
                        <a:t>commons.wikimedia.org</a:t>
                      </a:r>
                      <a:r>
                        <a:rPr lang="en-US" sz="1200" b="0" i="0" u="none" strike="noStrike" dirty="0">
                          <a:solidFill>
                            <a:srgbClr val="000000"/>
                          </a:solidFill>
                          <a:effectLst/>
                          <a:latin typeface="+mn-lt"/>
                        </a:rPr>
                        <a:t>/wiki/File:Claesz,_Pieter_-_Still-Life_with_Musical_Instruments_-_1623.jpg</a:t>
                      </a:r>
                      <a:endParaRPr lang="en-US" sz="1200" b="0" i="0" u="none" strike="noStrike" dirty="0">
                        <a:solidFill>
                          <a:srgbClr val="000000"/>
                        </a:solidFill>
                        <a:effectLst/>
                        <a:latin typeface="Calibri"/>
                      </a:endParaRPr>
                    </a:p>
                    <a:p>
                      <a:pPr algn="l" fontAlgn="b"/>
                      <a:r>
                        <a:rPr lang="en-US" sz="1200" b="0" i="0" u="none" strike="noStrike" dirty="0">
                          <a:solidFill>
                            <a:srgbClr val="000000"/>
                          </a:solidFill>
                          <a:effectLst/>
                          <a:latin typeface="+mn-lt"/>
                        </a:rPr>
                        <a:t>http://</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publicdomain</a:t>
                      </a:r>
                      <a:r>
                        <a:rPr lang="en-US" sz="1200" b="0" i="0" u="none" strike="noStrike" dirty="0">
                          <a:solidFill>
                            <a:srgbClr val="000000"/>
                          </a:solidFill>
                          <a:effectLst/>
                          <a:latin typeface="+mn-lt"/>
                        </a:rPr>
                        <a:t>/zero/1.0/</a:t>
                      </a:r>
                      <a:r>
                        <a:rPr lang="en-US" sz="1200" b="0" i="0" u="none" strike="noStrike" dirty="0" err="1">
                          <a:solidFill>
                            <a:srgbClr val="000000"/>
                          </a:solidFill>
                          <a:effectLst/>
                          <a:latin typeface="+mn-lt"/>
                        </a:rPr>
                        <a:t>deed.en</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xmlns="" val="10000"/>
                  </a:ext>
                </a:extLst>
              </a:tr>
              <a:tr h="341143">
                <a:tc>
                  <a:txBody>
                    <a:bodyPr/>
                    <a:lstStyle/>
                    <a:p>
                      <a:pPr algn="l" fontAlgn="b"/>
                      <a:r>
                        <a:rPr lang="en-US" sz="1200" b="0" i="0" u="none" strike="noStrike">
                          <a:solidFill>
                            <a:srgbClr val="000000"/>
                          </a:solidFill>
                          <a:effectLst/>
                          <a:latin typeface="Calibri"/>
                        </a:rPr>
                        <a:t>Slide 3 </a:t>
                      </a:r>
                    </a:p>
                  </a:txBody>
                  <a:tcPr marL="4657" marR="4657" marT="4657" marB="0" anchor="b">
                    <a:lnL>
                      <a:noFill/>
                    </a:lnL>
                    <a:lnR>
                      <a:noFill/>
                    </a:lnR>
                    <a:lnT>
                      <a:noFill/>
                    </a:lnT>
                    <a:lnB>
                      <a:noFill/>
                    </a:lnB>
                  </a:tcPr>
                </a:tc>
                <a:tc>
                  <a:txBody>
                    <a:bodyPr/>
                    <a:lstStyle/>
                    <a:p>
                      <a:pPr algn="l" fontAlgn="b"/>
                      <a:r>
                        <a:rPr lang="en-US" sz="1200" b="0" i="0" u="none" strike="noStrike" dirty="0" err="1">
                          <a:solidFill>
                            <a:srgbClr val="000000"/>
                          </a:solidFill>
                          <a:effectLst/>
                          <a:latin typeface="Calibri"/>
                        </a:rPr>
                        <a:t>PhotoCredit</a:t>
                      </a:r>
                      <a:r>
                        <a:rPr lang="en-US" sz="1200" b="0" i="0" u="none" strike="noStrike" dirty="0">
                          <a:solidFill>
                            <a:srgbClr val="000000"/>
                          </a:solidFill>
                          <a:effectLst/>
                          <a:latin typeface="+mn-lt"/>
                        </a:rPr>
                        <a:t>: eyez2theskiez https://www.flickr.com/photos/cjolson/1591829251/</a:t>
                      </a:r>
                    </a:p>
                    <a:p>
                      <a:pPr algn="l" fontAlgn="b"/>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a:t>
                      </a:r>
                      <a:r>
                        <a:rPr lang="en-US" sz="1200" b="0" i="0" u="none" strike="noStrike" dirty="0" err="1">
                          <a:solidFill>
                            <a:srgbClr val="000000"/>
                          </a:solidFill>
                          <a:effectLst/>
                          <a:latin typeface="+mn-lt"/>
                        </a:rPr>
                        <a:t>nc</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sa</a:t>
                      </a:r>
                      <a:r>
                        <a:rPr lang="en-US" sz="1200" b="0" i="0" u="none" strike="noStrike" dirty="0">
                          <a:solidFill>
                            <a:srgbClr val="000000"/>
                          </a:solidFill>
                          <a:effectLst/>
                          <a:latin typeface="+mn-lt"/>
                        </a:rPr>
                        <a:t>/2.0/</a:t>
                      </a:r>
                    </a:p>
                  </a:txBody>
                  <a:tcPr marL="4657" marR="4657" marT="4657" marB="0" anchor="b">
                    <a:lnL>
                      <a:noFill/>
                    </a:lnL>
                    <a:lnR>
                      <a:noFill/>
                    </a:lnR>
                    <a:lnT>
                      <a:noFill/>
                    </a:lnT>
                    <a:lnB>
                      <a:noFill/>
                    </a:lnB>
                  </a:tcPr>
                </a:tc>
                <a:extLst>
                  <a:ext uri="{0D108BD9-81ED-4DB2-BD59-A6C34878D82A}">
                    <a16:rowId xmlns:a16="http://schemas.microsoft.com/office/drawing/2014/main" xmlns="" val="10001"/>
                  </a:ext>
                </a:extLst>
              </a:tr>
              <a:tr h="341143">
                <a:tc>
                  <a:txBody>
                    <a:bodyPr/>
                    <a:lstStyle/>
                    <a:p>
                      <a:pPr algn="l" fontAlgn="b"/>
                      <a:r>
                        <a:rPr lang="en-US" sz="1200" b="0" i="0" u="none" strike="noStrike" dirty="0">
                          <a:solidFill>
                            <a:srgbClr val="000000"/>
                          </a:solidFill>
                          <a:effectLst/>
                          <a:latin typeface="Calibri"/>
                        </a:rPr>
                        <a:t>Slide 7</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mn-lt"/>
                        </a:rPr>
                        <a:t>Photo Credit: CFCF </a:t>
                      </a:r>
                      <a:r>
                        <a:rPr lang="en-US" sz="1200" b="0" i="0" u="none" strike="noStrike" dirty="0">
                          <a:solidFill>
                            <a:srgbClr val="000000"/>
                          </a:solidFill>
                          <a:effectLst/>
                          <a:latin typeface="+mn-lt"/>
                          <a:hlinkClick r:id="rId3"/>
                        </a:rPr>
                        <a:t>https://commons.wikimedia.org/wiki/File:1423_Retinal_Disparity.jpg</a:t>
                      </a:r>
                      <a:endParaRPr lang="en-US" sz="1200" b="0" i="0" u="none" strike="noStrike" dirty="0">
                        <a:solidFill>
                          <a:srgbClr val="000000"/>
                        </a:solidFill>
                        <a:effectLst/>
                        <a:latin typeface="+mn-lt"/>
                      </a:endParaRPr>
                    </a:p>
                    <a:p>
                      <a:pPr algn="l" fontAlgn="b"/>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/licenses/by/3.0/</a:t>
                      </a:r>
                    </a:p>
                  </a:txBody>
                  <a:tcPr marL="4657" marR="4657" marT="4657" marB="0" anchor="b">
                    <a:lnL>
                      <a:noFill/>
                    </a:lnL>
                    <a:lnR>
                      <a:noFill/>
                    </a:lnR>
                    <a:lnT>
                      <a:noFill/>
                    </a:lnT>
                    <a:lnB>
                      <a:noFill/>
                    </a:lnB>
                  </a:tcPr>
                </a:tc>
                <a:extLst>
                  <a:ext uri="{0D108BD9-81ED-4DB2-BD59-A6C34878D82A}">
                    <a16:rowId xmlns:a16="http://schemas.microsoft.com/office/drawing/2014/main" xmlns="" val="10002"/>
                  </a:ext>
                </a:extLst>
              </a:tr>
              <a:tr h="341143">
                <a:tc>
                  <a:txBody>
                    <a:bodyPr/>
                    <a:lstStyle/>
                    <a:p>
                      <a:pPr algn="l" fontAlgn="b"/>
                      <a:r>
                        <a:rPr lang="en-US" sz="1200" b="0" i="0" u="none" strike="noStrike" dirty="0">
                          <a:solidFill>
                            <a:srgbClr val="000000"/>
                          </a:solidFill>
                          <a:effectLst/>
                          <a:latin typeface="Calibri"/>
                        </a:rPr>
                        <a:t>Slide 7</a:t>
                      </a:r>
                    </a:p>
                  </a:txBody>
                  <a:tcPr marL="4657" marR="4657" marT="4657" marB="0" anchor="b">
                    <a:lnL>
                      <a:noFill/>
                    </a:lnL>
                    <a:lnR>
                      <a:noFill/>
                    </a:lnR>
                    <a:lnT>
                      <a:noFill/>
                    </a:lnT>
                    <a:lnB>
                      <a:noFill/>
                    </a:lnB>
                  </a:tcPr>
                </a:tc>
                <a:tc>
                  <a:txBody>
                    <a:bodyPr/>
                    <a:lstStyle/>
                    <a:p>
                      <a:pPr algn="l" fontAlgn="b"/>
                      <a:r>
                        <a:rPr lang="en-US" sz="1200" b="0" i="0" u="none" strike="noStrike" dirty="0">
                          <a:solidFill>
                            <a:srgbClr val="000000"/>
                          </a:solidFill>
                          <a:effectLst/>
                          <a:latin typeface="+mn-lt"/>
                        </a:rPr>
                        <a:t>Photo Credit: Was</a:t>
                      </a:r>
                      <a:r>
                        <a:rPr lang="en-US" sz="1200" b="0" i="0" u="none" strike="noStrike" baseline="0" dirty="0">
                          <a:solidFill>
                            <a:srgbClr val="000000"/>
                          </a:solidFill>
                          <a:effectLst/>
                          <a:latin typeface="+mn-lt"/>
                        </a:rPr>
                        <a:t> a bee </a:t>
                      </a:r>
                      <a:r>
                        <a:rPr lang="en-US" sz="1200" b="0" i="0" u="none" strike="noStrike" dirty="0">
                          <a:solidFill>
                            <a:srgbClr val="000000"/>
                          </a:solidFill>
                          <a:effectLst/>
                          <a:latin typeface="+mn-lt"/>
                          <a:hlinkClick r:id="rId4"/>
                        </a:rPr>
                        <a:t>https://commons.wikimedia.org/wiki/File:BA17_Primary_visual_cortex_-_animation.gif</a:t>
                      </a:r>
                      <a:endParaRPr lang="en-US" sz="1200" b="0" i="0" u="none" strike="noStrike" dirty="0">
                        <a:solidFill>
                          <a:srgbClr val="000000"/>
                        </a:solidFill>
                        <a:effectLst/>
                        <a:latin typeface="+mn-lt"/>
                      </a:endParaRPr>
                    </a:p>
                    <a:p>
                      <a:pPr algn="l" fontAlgn="b"/>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a:t>
                      </a:r>
                      <a:r>
                        <a:rPr lang="en-US" sz="1200" b="0" i="0" u="none" strike="noStrike" dirty="0" err="1">
                          <a:solidFill>
                            <a:srgbClr val="000000"/>
                          </a:solidFill>
                          <a:effectLst/>
                          <a:latin typeface="+mn-lt"/>
                        </a:rPr>
                        <a:t>sa</a:t>
                      </a:r>
                      <a:r>
                        <a:rPr lang="en-US" sz="1200" b="0" i="0" u="none" strike="noStrike" dirty="0">
                          <a:solidFill>
                            <a:srgbClr val="000000"/>
                          </a:solidFill>
                          <a:effectLst/>
                          <a:latin typeface="+mn-lt"/>
                        </a:rPr>
                        <a:t>/2.1/</a:t>
                      </a:r>
                      <a:r>
                        <a:rPr lang="en-US" sz="1200" b="0" i="0" u="none" strike="noStrike" dirty="0" err="1">
                          <a:solidFill>
                            <a:srgbClr val="000000"/>
                          </a:solidFill>
                          <a:effectLst/>
                          <a:latin typeface="+mn-lt"/>
                        </a:rPr>
                        <a:t>jp</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deed.en</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3"/>
                  </a:ext>
                </a:extLst>
              </a:tr>
              <a:tr h="341143">
                <a:tc>
                  <a:txBody>
                    <a:bodyPr/>
                    <a:lstStyle/>
                    <a:p>
                      <a:pPr algn="l" fontAlgn="b"/>
                      <a:r>
                        <a:rPr lang="en-US" sz="1200" b="0" i="0" u="none" strike="noStrike" dirty="0">
                          <a:solidFill>
                            <a:srgbClr val="000000"/>
                          </a:solidFill>
                          <a:effectLst/>
                          <a:latin typeface="Calibri"/>
                        </a:rPr>
                        <a:t>Slide  8</a:t>
                      </a:r>
                    </a:p>
                  </a:txBody>
                  <a:tcPr marL="4657" marR="4657" marT="4657" marB="0" anchor="b">
                    <a:lnL>
                      <a:noFill/>
                    </a:lnL>
                    <a:lnR>
                      <a:noFill/>
                    </a:lnR>
                    <a:lnT>
                      <a:noFill/>
                    </a:lnT>
                    <a:lnB>
                      <a:noFill/>
                    </a:lnB>
                  </a:tcPr>
                </a:tc>
                <a:tc>
                  <a:txBody>
                    <a:bodyPr/>
                    <a:lstStyle/>
                    <a:p>
                      <a:r>
                        <a:rPr lang="en-US" sz="1200" dirty="0"/>
                        <a:t>Photo Credit: </a:t>
                      </a:r>
                      <a:r>
                        <a:rPr lang="en-US" sz="1200" dirty="0" err="1"/>
                        <a:t>Vmenkov</a:t>
                      </a:r>
                      <a:r>
                        <a:rPr lang="en-US" sz="1200" dirty="0"/>
                        <a:t> </a:t>
                      </a:r>
                      <a:r>
                        <a:rPr lang="en-US" sz="1200" dirty="0">
                          <a:hlinkClick r:id="rId5"/>
                        </a:rPr>
                        <a:t>https://commons.wikimedia.org/wiki/File:NNov-B-Pokrovskayta-Oktyabr-movie-theatre-C0518.jpg</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/licenses/by/3.0/</a:t>
                      </a:r>
                    </a:p>
                  </a:txBody>
                  <a:tcPr marL="4657" marR="4657" marT="4657" marB="0" anchor="b">
                    <a:lnL>
                      <a:noFill/>
                    </a:lnL>
                    <a:lnR>
                      <a:noFill/>
                    </a:lnR>
                    <a:lnT>
                      <a:noFill/>
                    </a:lnT>
                    <a:lnB>
                      <a:noFill/>
                    </a:lnB>
                  </a:tcPr>
                </a:tc>
                <a:extLst>
                  <a:ext uri="{0D108BD9-81ED-4DB2-BD59-A6C34878D82A}">
                    <a16:rowId xmlns:a16="http://schemas.microsoft.com/office/drawing/2014/main" xmlns="" val="10004"/>
                  </a:ext>
                </a:extLst>
              </a:tr>
              <a:tr h="341143">
                <a:tc>
                  <a:txBody>
                    <a:bodyPr/>
                    <a:lstStyle/>
                    <a:p>
                      <a:pPr algn="l" fontAlgn="b"/>
                      <a:r>
                        <a:rPr lang="en-US" sz="1200" b="0" i="0" u="none" strike="noStrike" dirty="0">
                          <a:solidFill>
                            <a:srgbClr val="000000"/>
                          </a:solidFill>
                          <a:effectLst/>
                          <a:latin typeface="Calibri"/>
                        </a:rPr>
                        <a:t>Slide 8</a:t>
                      </a:r>
                    </a:p>
                  </a:txBody>
                  <a:tcPr marL="4657" marR="4657" marT="4657" marB="0" anchor="b">
                    <a:lnL>
                      <a:noFill/>
                    </a:lnL>
                    <a:lnR>
                      <a:noFill/>
                    </a:lnR>
                    <a:lnT>
                      <a:noFill/>
                    </a:lnT>
                    <a:lnB>
                      <a:noFill/>
                    </a:lnB>
                  </a:tcPr>
                </a:tc>
                <a:tc>
                  <a:txBody>
                    <a:bodyPr/>
                    <a:lstStyle/>
                    <a:p>
                      <a:r>
                        <a:rPr lang="en-US" sz="1200" dirty="0"/>
                        <a:t>Photo Credit: yellow smiley sun with sunglasses 7 cm Cathy </a:t>
                      </a:r>
                      <a:r>
                        <a:rPr lang="en-US" sz="1200" dirty="0">
                          <a:solidFill>
                            <a:srgbClr val="00B050"/>
                          </a:solidFill>
                          <a:hlinkClick r:id="rId6"/>
                        </a:rPr>
                        <a:t>https://www.flickr.com/photos/bycp/5612802943</a:t>
                      </a:r>
                      <a:r>
                        <a:rPr lang="en-US" sz="1200" dirty="0">
                          <a:solidFill>
                            <a:srgbClr val="00B050"/>
                          </a:solidFill>
                        </a:rPr>
                        <a:t> </a:t>
                      </a:r>
                      <a:r>
                        <a:rPr lang="en-US" sz="1200" dirty="0">
                          <a:solidFill>
                            <a:srgbClr val="00B050"/>
                          </a:solidFill>
                          <a:hlinkClick r:id="rId7"/>
                        </a:rPr>
                        <a:t>https://creativecommons.org/licenses/by-nc/2.0/</a:t>
                      </a:r>
                      <a:endParaRPr lang="en-US" sz="1200" b="0" i="0" u="none" strike="noStrike" dirty="0">
                        <a:solidFill>
                          <a:srgbClr val="00B05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5"/>
                  </a:ext>
                </a:extLst>
              </a:tr>
              <a:tr h="341143">
                <a:tc>
                  <a:txBody>
                    <a:bodyPr/>
                    <a:lstStyle/>
                    <a:p>
                      <a:pPr algn="l" fontAlgn="b"/>
                      <a:r>
                        <a:rPr lang="en-US" sz="1200" b="0" i="0" u="none" strike="noStrike" dirty="0">
                          <a:solidFill>
                            <a:srgbClr val="000000"/>
                          </a:solidFill>
                          <a:effectLst/>
                          <a:latin typeface="Calibri"/>
                        </a:rPr>
                        <a:t>Slide</a:t>
                      </a:r>
                      <a:r>
                        <a:rPr lang="en-US" sz="1200" b="0" i="0" u="none" strike="noStrike" baseline="0" dirty="0">
                          <a:solidFill>
                            <a:srgbClr val="000000"/>
                          </a:solidFill>
                          <a:effectLst/>
                          <a:latin typeface="Calibri"/>
                        </a:rPr>
                        <a:t> 12</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c>
                  <a:txBody>
                    <a:bodyPr/>
                    <a:lstStyle/>
                    <a:p>
                      <a:r>
                        <a:rPr lang="en-US" sz="1200" dirty="0"/>
                        <a:t>Photo</a:t>
                      </a:r>
                      <a:r>
                        <a:rPr lang="en-US" sz="1200" baseline="0" dirty="0"/>
                        <a:t> Credit: Negative version of Girl with a Pearl Earring (1660s) by Johannes Vermeer- negative </a:t>
                      </a:r>
                      <a:r>
                        <a:rPr lang="en-US" sz="1200" baseline="0" dirty="0">
                          <a:hlinkClick r:id="rId8"/>
                        </a:rPr>
                        <a:t>https://commons.wikimedia.org/wiki/File:Johannes_Vermeer_-_Girl_with_a_Pearl_Earring_(1660s)_-_negative.jpg#/media/File:Johannes_Vermeer_-_Girl_with_a_Pearl_Earring_(1660s)_-_negative.jpg</a:t>
                      </a:r>
                      <a:r>
                        <a:rPr lang="en-US" sz="1200" baseline="0" dirty="0"/>
                        <a:t> Public Domain</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6"/>
                  </a:ext>
                </a:extLst>
              </a:tr>
              <a:tr h="341143">
                <a:tc>
                  <a:txBody>
                    <a:bodyPr/>
                    <a:lstStyle/>
                    <a:p>
                      <a:pPr algn="l" fontAlgn="b"/>
                      <a:r>
                        <a:rPr lang="en-US" sz="1200" b="0" i="0" u="none" strike="noStrike" dirty="0">
                          <a:solidFill>
                            <a:srgbClr val="000000"/>
                          </a:solidFill>
                          <a:effectLst/>
                          <a:latin typeface="Calibri"/>
                        </a:rPr>
                        <a:t>Slide</a:t>
                      </a:r>
                      <a:r>
                        <a:rPr lang="en-US" sz="1200" b="0" i="0" u="none" strike="noStrike" baseline="0" dirty="0">
                          <a:solidFill>
                            <a:srgbClr val="000000"/>
                          </a:solidFill>
                          <a:effectLst/>
                          <a:latin typeface="Calibri"/>
                        </a:rPr>
                        <a:t> 15</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c>
                  <a:txBody>
                    <a:bodyPr/>
                    <a:lstStyle/>
                    <a:p>
                      <a:r>
                        <a:rPr lang="en-US" sz="1200" dirty="0"/>
                        <a:t>Photo Credit:</a:t>
                      </a:r>
                      <a:r>
                        <a:rPr lang="en-US" sz="1200" baseline="0" dirty="0"/>
                        <a:t> </a:t>
                      </a:r>
                      <a:r>
                        <a:rPr lang="en-US" sz="1200" baseline="0" dirty="0" err="1"/>
                        <a:t>Mike.lifeguard</a:t>
                      </a:r>
                      <a:r>
                        <a:rPr lang="en-US" sz="1200" baseline="0" dirty="0"/>
                        <a:t> </a:t>
                      </a:r>
                      <a:r>
                        <a:rPr lang="en-US" sz="1200" baseline="0" dirty="0">
                          <a:hlinkClick r:id="rId9"/>
                        </a:rPr>
                        <a:t>https://commons.wikimedia.org/wiki/File:Anatomy_of_the_Human_Ear_en.svg</a:t>
                      </a:r>
                      <a:endParaRPr lang="en-US" sz="1200" baseline="0" dirty="0"/>
                    </a:p>
                    <a:p>
                      <a:r>
                        <a:rPr lang="en-US" sz="1200" dirty="0"/>
                        <a:t>https://</a:t>
                      </a:r>
                      <a:r>
                        <a:rPr lang="en-US" sz="1200" dirty="0" err="1"/>
                        <a:t>creativecommons.org</a:t>
                      </a:r>
                      <a:r>
                        <a:rPr lang="en-US" sz="1200" dirty="0"/>
                        <a:t>/licenses/by/2.5/</a:t>
                      </a:r>
                    </a:p>
                  </a:txBody>
                  <a:tcPr marL="4657" marR="4657" marT="4657" marB="0" anchor="b">
                    <a:lnL>
                      <a:noFill/>
                    </a:lnL>
                    <a:lnR>
                      <a:noFill/>
                    </a:lnR>
                    <a:lnT>
                      <a:noFill/>
                    </a:lnT>
                    <a:lnB>
                      <a:noFill/>
                    </a:lnB>
                  </a:tcPr>
                </a:tc>
                <a:extLst>
                  <a:ext uri="{0D108BD9-81ED-4DB2-BD59-A6C34878D82A}">
                    <a16:rowId xmlns:a16="http://schemas.microsoft.com/office/drawing/2014/main" xmlns="" val="10007"/>
                  </a:ext>
                </a:extLst>
              </a:tr>
              <a:tr h="341143">
                <a:tc>
                  <a:txBody>
                    <a:bodyPr/>
                    <a:lstStyle/>
                    <a:p>
                      <a:pPr algn="l" fontAlgn="b"/>
                      <a:r>
                        <a:rPr lang="en-US" sz="1200" b="0" i="0" u="none" strike="noStrike" dirty="0">
                          <a:solidFill>
                            <a:srgbClr val="000000"/>
                          </a:solidFill>
                          <a:effectLst/>
                          <a:latin typeface="Calibri"/>
                        </a:rPr>
                        <a:t>Slide 15</a:t>
                      </a:r>
                    </a:p>
                  </a:txBody>
                  <a:tcPr marL="4657" marR="4657" marT="4657" marB="0" anchor="b">
                    <a:lnL>
                      <a:noFill/>
                    </a:lnL>
                    <a:lnR>
                      <a:noFill/>
                    </a:lnR>
                    <a:lnT>
                      <a:noFill/>
                    </a:lnT>
                    <a:lnB>
                      <a:noFill/>
                    </a:lnB>
                  </a:tcPr>
                </a:tc>
                <a:tc>
                  <a:txBody>
                    <a:bodyPr/>
                    <a:lstStyle/>
                    <a:p>
                      <a:r>
                        <a:rPr lang="en-US" sz="1200" dirty="0"/>
                        <a:t>Photo Credit: Was a bee </a:t>
                      </a:r>
                      <a:r>
                        <a:rPr lang="en-US" sz="1200" dirty="0">
                          <a:hlinkClick r:id="rId10"/>
                        </a:rPr>
                        <a:t>https://commons.wikimedia.org/wiki/File:Primary_auditory_cortex_-_animation.gif</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a:t>
                      </a:r>
                      <a:r>
                        <a:rPr lang="en-US" sz="1200" b="0" i="0" u="none" strike="noStrike" dirty="0" err="1">
                          <a:solidFill>
                            <a:srgbClr val="000000"/>
                          </a:solidFill>
                          <a:effectLst/>
                          <a:latin typeface="+mn-lt"/>
                        </a:rPr>
                        <a:t>sa</a:t>
                      </a:r>
                      <a:r>
                        <a:rPr lang="en-US" sz="1200" b="0" i="0" u="none" strike="noStrike" dirty="0">
                          <a:solidFill>
                            <a:srgbClr val="000000"/>
                          </a:solidFill>
                          <a:effectLst/>
                          <a:latin typeface="+mn-lt"/>
                        </a:rPr>
                        <a:t>/2.1/</a:t>
                      </a:r>
                      <a:r>
                        <a:rPr lang="en-US" sz="1200" b="0" i="0" u="none" strike="noStrike" dirty="0" err="1">
                          <a:solidFill>
                            <a:srgbClr val="000000"/>
                          </a:solidFill>
                          <a:effectLst/>
                          <a:latin typeface="+mn-lt"/>
                        </a:rPr>
                        <a:t>jp</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deed.en</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8"/>
                  </a:ext>
                </a:extLst>
              </a:tr>
              <a:tr h="341143">
                <a:tc>
                  <a:txBody>
                    <a:bodyPr/>
                    <a:lstStyle/>
                    <a:p>
                      <a:pPr algn="l" fontAlgn="b"/>
                      <a:r>
                        <a:rPr lang="en-US" sz="1200" b="0" i="0" u="none" strike="noStrike" dirty="0">
                          <a:solidFill>
                            <a:srgbClr val="000000"/>
                          </a:solidFill>
                          <a:effectLst/>
                          <a:latin typeface="Calibri"/>
                        </a:rPr>
                        <a:t>Slide</a:t>
                      </a:r>
                      <a:r>
                        <a:rPr lang="en-US" sz="1200" b="0" i="0" u="none" strike="noStrike" baseline="0" dirty="0">
                          <a:solidFill>
                            <a:srgbClr val="000000"/>
                          </a:solidFill>
                          <a:effectLst/>
                          <a:latin typeface="Calibri"/>
                        </a:rPr>
                        <a:t> 17</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c>
                  <a:txBody>
                    <a:bodyPr/>
                    <a:lstStyle/>
                    <a:p>
                      <a:r>
                        <a:rPr lang="en-US" sz="1200" dirty="0"/>
                        <a:t>Photo</a:t>
                      </a:r>
                      <a:r>
                        <a:rPr lang="en-US" sz="1200" baseline="0" dirty="0"/>
                        <a:t> Credit: </a:t>
                      </a:r>
                      <a:r>
                        <a:rPr lang="he-IL" sz="1200" baseline="0" dirty="0"/>
                        <a:t>אריה_ה</a:t>
                      </a:r>
                      <a:r>
                        <a:rPr lang="en-US" sz="1200" baseline="0" dirty="0"/>
                        <a:t> </a:t>
                      </a:r>
                      <a:r>
                        <a:rPr lang="en-US" sz="1200" dirty="0">
                          <a:hlinkClick r:id="rId11"/>
                        </a:rPr>
                        <a:t>https://commons.wikimedia.org/wiki/File:A_person_reading_a_braille_book.jpg</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a:t>
                      </a:r>
                      <a:r>
                        <a:rPr lang="en-US" sz="1200" b="0" i="0" u="none" strike="noStrike" dirty="0" err="1">
                          <a:solidFill>
                            <a:srgbClr val="000000"/>
                          </a:solidFill>
                          <a:effectLst/>
                          <a:latin typeface="+mn-lt"/>
                        </a:rPr>
                        <a:t>nc</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sa</a:t>
                      </a:r>
                      <a:r>
                        <a:rPr lang="en-US" sz="1200" b="0" i="0" u="none" strike="noStrike" dirty="0">
                          <a:solidFill>
                            <a:srgbClr val="000000"/>
                          </a:solidFill>
                          <a:effectLst/>
                          <a:latin typeface="+mn-lt"/>
                        </a:rPr>
                        <a:t>/2.0/</a:t>
                      </a:r>
                    </a:p>
                  </a:txBody>
                  <a:tcPr marL="4657" marR="4657" marT="4657" marB="0" anchor="b">
                    <a:lnL>
                      <a:noFill/>
                    </a:lnL>
                    <a:lnR>
                      <a:noFill/>
                    </a:lnR>
                    <a:lnT>
                      <a:noFill/>
                    </a:lnT>
                    <a:lnB>
                      <a:noFill/>
                    </a:lnB>
                  </a:tcPr>
                </a:tc>
                <a:extLst>
                  <a:ext uri="{0D108BD9-81ED-4DB2-BD59-A6C34878D82A}">
                    <a16:rowId xmlns:a16="http://schemas.microsoft.com/office/drawing/2014/main" xmlns="" val="10009"/>
                  </a:ext>
                </a:extLst>
              </a:tr>
              <a:tr h="341143">
                <a:tc>
                  <a:txBody>
                    <a:bodyPr/>
                    <a:lstStyle/>
                    <a:p>
                      <a:pPr algn="l" fontAlgn="b"/>
                      <a:r>
                        <a:rPr lang="en-US" sz="1200" b="0" i="0" u="none" strike="noStrike" dirty="0">
                          <a:solidFill>
                            <a:srgbClr val="000000"/>
                          </a:solidFill>
                          <a:effectLst/>
                          <a:latin typeface="Calibri"/>
                        </a:rPr>
                        <a:t>Slide</a:t>
                      </a:r>
                      <a:r>
                        <a:rPr lang="en-US" sz="1200" b="0" i="0" u="none" strike="noStrike" baseline="0" dirty="0">
                          <a:solidFill>
                            <a:srgbClr val="000000"/>
                          </a:solidFill>
                          <a:effectLst/>
                          <a:latin typeface="Calibri"/>
                        </a:rPr>
                        <a:t> 17</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c>
                  <a:txBody>
                    <a:bodyPr/>
                    <a:lstStyle/>
                    <a:p>
                      <a:r>
                        <a:rPr lang="en-US" sz="1200" dirty="0"/>
                        <a:t>Photo Credit: </a:t>
                      </a:r>
                      <a:r>
                        <a:rPr lang="en-US" sz="1200" dirty="0" err="1"/>
                        <a:t>Liftarn</a:t>
                      </a:r>
                      <a:r>
                        <a:rPr lang="en-US" sz="1200" dirty="0"/>
                        <a:t> </a:t>
                      </a:r>
                      <a:r>
                        <a:rPr lang="en-US" sz="1200" dirty="0">
                          <a:hlinkClick r:id="rId12"/>
                        </a:rPr>
                        <a:t>https://commons.wikimedia.org/wiki/File:TattooInProgress.jpg</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publicdomain</a:t>
                      </a:r>
                      <a:r>
                        <a:rPr lang="en-US" sz="1200" b="0" i="0" u="none" strike="noStrike" dirty="0">
                          <a:solidFill>
                            <a:srgbClr val="000000"/>
                          </a:solidFill>
                          <a:effectLst/>
                          <a:latin typeface="+mn-lt"/>
                        </a:rPr>
                        <a:t>/zero/1.0/</a:t>
                      </a:r>
                      <a:r>
                        <a:rPr lang="en-US" sz="1200" b="0" i="0" u="none" strike="noStrike" dirty="0" err="1">
                          <a:solidFill>
                            <a:srgbClr val="000000"/>
                          </a:solidFill>
                          <a:effectLst/>
                          <a:latin typeface="+mn-lt"/>
                        </a:rPr>
                        <a:t>deed.en</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10"/>
                  </a:ext>
                </a:extLst>
              </a:tr>
              <a:tr h="341143">
                <a:tc>
                  <a:txBody>
                    <a:bodyPr/>
                    <a:lstStyle/>
                    <a:p>
                      <a:pPr algn="l" fontAlgn="b"/>
                      <a:r>
                        <a:rPr lang="en-US" sz="1200" b="0" i="0" u="none" strike="noStrike" dirty="0">
                          <a:solidFill>
                            <a:srgbClr val="000000"/>
                          </a:solidFill>
                          <a:effectLst/>
                          <a:latin typeface="Calibri"/>
                        </a:rPr>
                        <a:t>Slide 17</a:t>
                      </a:r>
                    </a:p>
                  </a:txBody>
                  <a:tcPr marL="4657" marR="4657" marT="4657" marB="0" anchor="b">
                    <a:lnL>
                      <a:noFill/>
                    </a:lnL>
                    <a:lnR>
                      <a:noFill/>
                    </a:lnR>
                    <a:lnT>
                      <a:noFill/>
                    </a:lnT>
                    <a:lnB>
                      <a:noFill/>
                    </a:lnB>
                  </a:tcPr>
                </a:tc>
                <a:tc>
                  <a:txBody>
                    <a:bodyPr/>
                    <a:lstStyle/>
                    <a:p>
                      <a:r>
                        <a:rPr lang="en-US" sz="1200" dirty="0"/>
                        <a:t>Photo Credit: Was a bee </a:t>
                      </a:r>
                      <a:r>
                        <a:rPr lang="en-US" sz="1200" dirty="0">
                          <a:hlinkClick r:id="rId13"/>
                        </a:rPr>
                        <a:t>https://commons.wikimedia.org/wiki/File:BA312_-_Primary_Somatosensory_Cortex_-_with_homunculus.gif</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a:t>
                      </a:r>
                      <a:r>
                        <a:rPr lang="en-US" sz="1200" b="0" i="0" u="none" strike="noStrike" dirty="0" err="1">
                          <a:solidFill>
                            <a:srgbClr val="000000"/>
                          </a:solidFill>
                          <a:effectLst/>
                          <a:latin typeface="+mn-lt"/>
                        </a:rPr>
                        <a:t>sa</a:t>
                      </a:r>
                      <a:r>
                        <a:rPr lang="en-US" sz="1200" b="0" i="0" u="none" strike="noStrike" dirty="0">
                          <a:solidFill>
                            <a:srgbClr val="000000"/>
                          </a:solidFill>
                          <a:effectLst/>
                          <a:latin typeface="+mn-lt"/>
                        </a:rPr>
                        <a:t>/2.1/</a:t>
                      </a:r>
                      <a:r>
                        <a:rPr lang="en-US" sz="1200" b="0" i="0" u="none" strike="noStrike" dirty="0" err="1">
                          <a:solidFill>
                            <a:srgbClr val="000000"/>
                          </a:solidFill>
                          <a:effectLst/>
                          <a:latin typeface="+mn-lt"/>
                        </a:rPr>
                        <a:t>jp</a:t>
                      </a:r>
                      <a:r>
                        <a:rPr lang="en-US" sz="1200" b="0" i="0" u="none" strike="noStrike" dirty="0">
                          <a:solidFill>
                            <a:srgbClr val="000000"/>
                          </a:solidFill>
                          <a:effectLst/>
                          <a:latin typeface="+mn-lt"/>
                        </a:rPr>
                        <a:t>/</a:t>
                      </a:r>
                      <a:r>
                        <a:rPr lang="en-US" sz="1200" b="0" i="0" u="none" strike="noStrike" dirty="0" err="1">
                          <a:solidFill>
                            <a:srgbClr val="000000"/>
                          </a:solidFill>
                          <a:effectLst/>
                          <a:latin typeface="+mn-lt"/>
                        </a:rPr>
                        <a:t>deed.en</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206044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Photo Attribution</a:t>
            </a:r>
          </a:p>
        </p:txBody>
      </p:sp>
      <p:graphicFrame>
        <p:nvGraphicFramePr>
          <p:cNvPr id="5" name="Table 4"/>
          <p:cNvGraphicFramePr>
            <a:graphicFrameLocks noGrp="1"/>
          </p:cNvGraphicFramePr>
          <p:nvPr>
            <p:extLst>
              <p:ext uri="{D42A27DB-BD31-4B8C-83A1-F6EECF244321}">
                <p14:modId xmlns:p14="http://schemas.microsoft.com/office/powerpoint/2010/main" val="341124548"/>
              </p:ext>
            </p:extLst>
          </p:nvPr>
        </p:nvGraphicFramePr>
        <p:xfrm>
          <a:off x="457200" y="1311059"/>
          <a:ext cx="8229600" cy="2400725"/>
        </p:xfrm>
        <a:graphic>
          <a:graphicData uri="http://schemas.openxmlformats.org/drawingml/2006/table">
            <a:tbl>
              <a:tblPr/>
              <a:tblGrid>
                <a:gridCol w="1490363">
                  <a:extLst>
                    <a:ext uri="{9D8B030D-6E8A-4147-A177-3AD203B41FA5}">
                      <a16:colId xmlns:a16="http://schemas.microsoft.com/office/drawing/2014/main" xmlns="" val="20000"/>
                    </a:ext>
                  </a:extLst>
                </a:gridCol>
                <a:gridCol w="6739237">
                  <a:extLst>
                    <a:ext uri="{9D8B030D-6E8A-4147-A177-3AD203B41FA5}">
                      <a16:colId xmlns:a16="http://schemas.microsoft.com/office/drawing/2014/main" xmlns="" val="20001"/>
                    </a:ext>
                  </a:extLst>
                </a:gridCol>
              </a:tblGrid>
              <a:tr h="341143">
                <a:tc>
                  <a:txBody>
                    <a:bodyPr/>
                    <a:lstStyle/>
                    <a:p>
                      <a:pPr algn="l" fontAlgn="b"/>
                      <a:r>
                        <a:rPr lang="en-US" sz="1200" b="0" i="0" u="none" strike="noStrike" dirty="0">
                          <a:solidFill>
                            <a:srgbClr val="000000"/>
                          </a:solidFill>
                          <a:effectLst/>
                          <a:latin typeface="Calibri"/>
                        </a:rPr>
                        <a:t>Slide 19</a:t>
                      </a:r>
                    </a:p>
                  </a:txBody>
                  <a:tcPr marL="4657" marR="4657" marT="4657" marB="0" anchor="b">
                    <a:lnL>
                      <a:noFill/>
                    </a:lnL>
                    <a:lnR>
                      <a:noFill/>
                    </a:lnR>
                    <a:lnT>
                      <a:noFill/>
                    </a:lnT>
                    <a:lnB>
                      <a:noFill/>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Photo</a:t>
                      </a:r>
                      <a:r>
                        <a:rPr lang="en-US" sz="1200" b="0" i="0" u="none" strike="noStrike" baseline="0" dirty="0">
                          <a:solidFill>
                            <a:srgbClr val="000000"/>
                          </a:solidFill>
                          <a:effectLst/>
                          <a:latin typeface="+mn-lt"/>
                        </a:rPr>
                        <a:t> Credit: </a:t>
                      </a:r>
                      <a:r>
                        <a:rPr lang="en-US" sz="1200" b="0" i="0" u="none" strike="noStrike" baseline="0" dirty="0" err="1">
                          <a:solidFill>
                            <a:srgbClr val="000000"/>
                          </a:solidFill>
                          <a:effectLst/>
                          <a:latin typeface="+mn-lt"/>
                        </a:rPr>
                        <a:t>OpenStax</a:t>
                      </a:r>
                      <a:r>
                        <a:rPr lang="en-US" sz="1200" b="0" i="0" u="none" strike="noStrike" baseline="0" dirty="0">
                          <a:solidFill>
                            <a:srgbClr val="000000"/>
                          </a:solidFill>
                          <a:effectLst/>
                          <a:latin typeface="+mn-lt"/>
                        </a:rPr>
                        <a:t> College </a:t>
                      </a:r>
                      <a:r>
                        <a:rPr lang="en-US" sz="1200" b="0" i="0" u="none" strike="noStrike" baseline="0" dirty="0">
                          <a:solidFill>
                            <a:srgbClr val="000000"/>
                          </a:solidFill>
                          <a:effectLst/>
                          <a:latin typeface="+mn-lt"/>
                          <a:hlinkClick r:id="rId3"/>
                        </a:rPr>
                        <a:t>https://commons.wikimedia.org/wiki/File:1403_Olfaction.jpg</a:t>
                      </a:r>
                      <a:endParaRPr lang="en-US" sz="1200" b="0" i="0" u="none" strike="noStrike" baseline="0" dirty="0">
                        <a:solidFill>
                          <a:srgbClr val="000000"/>
                        </a:solidFill>
                        <a:effectLst/>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https://</a:t>
                      </a:r>
                      <a:r>
                        <a:rPr lang="en-US" sz="1200" b="0" i="0" u="none" strike="noStrike" dirty="0" err="1">
                          <a:solidFill>
                            <a:srgbClr val="000000"/>
                          </a:solidFill>
                          <a:effectLst/>
                          <a:latin typeface="+mn-lt"/>
                        </a:rPr>
                        <a:t>creativecommons.org</a:t>
                      </a:r>
                      <a:r>
                        <a:rPr lang="en-US" sz="1200" b="0" i="0" u="none" strike="noStrike" dirty="0">
                          <a:solidFill>
                            <a:srgbClr val="000000"/>
                          </a:solidFill>
                          <a:effectLst/>
                          <a:latin typeface="+mn-lt"/>
                        </a:rPr>
                        <a:t>/licenses/by/3.0/</a:t>
                      </a:r>
                    </a:p>
                  </a:txBody>
                  <a:tcPr marL="4657" marR="4657" marT="4657" marB="0" anchor="b">
                    <a:lnL>
                      <a:noFill/>
                    </a:lnL>
                    <a:lnR>
                      <a:noFill/>
                    </a:lnR>
                    <a:lnT>
                      <a:noFill/>
                    </a:lnT>
                    <a:lnB>
                      <a:noFill/>
                    </a:lnB>
                  </a:tcPr>
                </a:tc>
                <a:extLst>
                  <a:ext uri="{0D108BD9-81ED-4DB2-BD59-A6C34878D82A}">
                    <a16:rowId xmlns:a16="http://schemas.microsoft.com/office/drawing/2014/main" xmlns="" val="10000"/>
                  </a:ext>
                </a:extLst>
              </a:tr>
              <a:tr h="341143">
                <a:tc>
                  <a:txBody>
                    <a:bodyPr/>
                    <a:lstStyle/>
                    <a:p>
                      <a:pPr algn="l" fontAlgn="b"/>
                      <a:r>
                        <a:rPr lang="en-US" sz="1200" b="0" i="0" u="none" strike="noStrike" dirty="0">
                          <a:solidFill>
                            <a:srgbClr val="000000"/>
                          </a:solidFill>
                          <a:effectLst/>
                          <a:latin typeface="Calibri"/>
                        </a:rPr>
                        <a:t>Slide 19</a:t>
                      </a:r>
                    </a:p>
                  </a:txBody>
                  <a:tcPr marL="4657" marR="4657" marT="4657" marB="0" anchor="b">
                    <a:lnL>
                      <a:noFill/>
                    </a:lnL>
                    <a:lnR>
                      <a:noFill/>
                    </a:lnR>
                    <a:lnT>
                      <a:noFill/>
                    </a:lnT>
                    <a:lnB>
                      <a:noFill/>
                    </a:lnB>
                  </a:tcPr>
                </a:tc>
                <a:tc>
                  <a:txBody>
                    <a:bodyPr/>
                    <a:lstStyle/>
                    <a:p>
                      <a:pPr algn="l" fontAlgn="b"/>
                      <a:r>
                        <a:rPr lang="en-US" sz="1200" b="0" i="0" u="none" strike="noStrike" dirty="0" err="1">
                          <a:solidFill>
                            <a:srgbClr val="000000"/>
                          </a:solidFill>
                          <a:effectLst/>
                          <a:latin typeface="Calibri"/>
                        </a:rPr>
                        <a:t>PhotoCredit</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MesserWoland</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4"/>
                        </a:rPr>
                        <a:t>https://en.wikipedia.org/wiki/Tongue_map#/media/File:Taste_buds.svg</a:t>
                      </a:r>
                      <a:endParaRPr lang="en-US" sz="1200" b="0" i="0" u="none" strike="noStrike" dirty="0">
                        <a:solidFill>
                          <a:srgbClr val="000000"/>
                        </a:solidFill>
                        <a:effectLst/>
                        <a:latin typeface="+mn-lt"/>
                      </a:endParaRPr>
                    </a:p>
                    <a:p>
                      <a:r>
                        <a:rPr lang="en-US" sz="1200" dirty="0"/>
                        <a:t>https://</a:t>
                      </a:r>
                      <a:r>
                        <a:rPr lang="en-US" sz="1200" dirty="0" err="1"/>
                        <a:t>creativecommons.org</a:t>
                      </a:r>
                      <a:r>
                        <a:rPr lang="en-US" sz="1200" dirty="0"/>
                        <a:t>/licenses/by/2.5/</a:t>
                      </a:r>
                    </a:p>
                  </a:txBody>
                  <a:tcPr marL="4657" marR="4657" marT="4657" marB="0" anchor="b">
                    <a:lnL>
                      <a:noFill/>
                    </a:lnL>
                    <a:lnR>
                      <a:noFill/>
                    </a:lnR>
                    <a:lnT>
                      <a:noFill/>
                    </a:lnT>
                    <a:lnB>
                      <a:noFill/>
                    </a:lnB>
                  </a:tcPr>
                </a:tc>
                <a:extLst>
                  <a:ext uri="{0D108BD9-81ED-4DB2-BD59-A6C34878D82A}">
                    <a16:rowId xmlns:a16="http://schemas.microsoft.com/office/drawing/2014/main" xmlns="" val="10001"/>
                  </a:ext>
                </a:extLst>
              </a:tr>
              <a:tr h="341143">
                <a:tc>
                  <a:txBody>
                    <a:bodyPr/>
                    <a:lstStyle/>
                    <a:p>
                      <a:pPr algn="l" fontAlgn="b"/>
                      <a:r>
                        <a:rPr lang="en-US" sz="1200" b="0" i="0" u="none" strike="noStrike" dirty="0">
                          <a:solidFill>
                            <a:srgbClr val="000000"/>
                          </a:solidFill>
                          <a:effectLst/>
                          <a:latin typeface="Calibri"/>
                        </a:rPr>
                        <a:t>Slide</a:t>
                      </a:r>
                      <a:r>
                        <a:rPr lang="en-US" sz="1200" b="0" i="0" u="none" strike="noStrike" baseline="0" dirty="0">
                          <a:solidFill>
                            <a:srgbClr val="000000"/>
                          </a:solidFill>
                          <a:effectLst/>
                          <a:latin typeface="Calibri"/>
                        </a:rPr>
                        <a:t> 21</a:t>
                      </a:r>
                      <a:endParaRPr lang="en-US" sz="1200" b="0" i="0" u="none" strike="noStrike" dirty="0">
                        <a:solidFill>
                          <a:srgbClr val="000000"/>
                        </a:solidFill>
                        <a:effectLst/>
                        <a:latin typeface="Calibri"/>
                      </a:endParaRPr>
                    </a:p>
                  </a:txBody>
                  <a:tcPr marL="4657" marR="4657" marT="4657" marB="0" anchor="b">
                    <a:lnL>
                      <a:noFill/>
                    </a:lnL>
                    <a:lnR>
                      <a:noFill/>
                    </a:lnR>
                    <a:lnT>
                      <a:noFill/>
                    </a:lnT>
                    <a:lnB>
                      <a:noFill/>
                    </a:lnB>
                  </a:tcPr>
                </a:tc>
                <a:tc>
                  <a:txBody>
                    <a:bodyPr/>
                    <a:lstStyle/>
                    <a:p>
                      <a:r>
                        <a:rPr lang="en-US" sz="1200" dirty="0"/>
                        <a:t>Photo Credit: Last Roll - 053.jpg Art Comments </a:t>
                      </a:r>
                      <a:r>
                        <a:rPr lang="en-US" sz="1200" dirty="0">
                          <a:hlinkClick r:id="rId5"/>
                        </a:rPr>
                        <a:t>https://www.flickr.com/photos/52072922@N00/2363242669/</a:t>
                      </a:r>
                      <a:r>
                        <a:rPr lang="en-US" sz="1200" dirty="0"/>
                        <a:t> </a:t>
                      </a:r>
                      <a:r>
                        <a:rPr lang="en-US" sz="1200" dirty="0">
                          <a:hlinkClick r:id="rId6"/>
                        </a:rPr>
                        <a:t>https://creativecommons.org/licenses/by/2.0/</a:t>
                      </a:r>
                      <a:r>
                        <a:rPr lang="en-US" sz="1200" dirty="0"/>
                        <a:t> </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2"/>
                  </a:ext>
                </a:extLst>
              </a:tr>
              <a:tr h="341143">
                <a:tc>
                  <a:txBody>
                    <a:bodyPr/>
                    <a:lstStyle/>
                    <a:p>
                      <a:pPr algn="l" fontAlgn="b"/>
                      <a:r>
                        <a:rPr lang="en-US" sz="1200" b="0" i="0" u="none" strike="noStrike" dirty="0">
                          <a:solidFill>
                            <a:srgbClr val="000000"/>
                          </a:solidFill>
                          <a:effectLst/>
                          <a:latin typeface="Calibri"/>
                        </a:rPr>
                        <a:t>Slide 21</a:t>
                      </a:r>
                    </a:p>
                  </a:txBody>
                  <a:tcPr marL="4657" marR="4657" marT="4657" marB="0" anchor="b">
                    <a:lnL>
                      <a:noFill/>
                    </a:lnL>
                    <a:lnR>
                      <a:noFill/>
                    </a:lnR>
                    <a:lnT>
                      <a:noFill/>
                    </a:lnT>
                    <a:lnB>
                      <a:noFill/>
                    </a:lnB>
                  </a:tcPr>
                </a:tc>
                <a:tc>
                  <a:txBody>
                    <a:bodyPr/>
                    <a:lstStyle/>
                    <a:p>
                      <a:r>
                        <a:rPr lang="en-US" sz="1200" dirty="0"/>
                        <a:t>Photo</a:t>
                      </a:r>
                      <a:r>
                        <a:rPr lang="en-US" sz="1200" baseline="0" dirty="0"/>
                        <a:t> Credit: Adam63 </a:t>
                      </a:r>
                      <a:r>
                        <a:rPr lang="en-US" sz="1200" baseline="0" dirty="0">
                          <a:hlinkClick r:id="rId7"/>
                        </a:rPr>
                        <a:t>https://commons.wikimedia.org/wiki/File:Cafe_Life_in_Tigre_-_Near_Buenos_Aires_-_Argentina.JPG</a:t>
                      </a: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8"/>
                        </a:rPr>
                        <a:t>https://creativecommons.org/licenses/by/3.0/</a:t>
                      </a:r>
                      <a:endParaRPr lang="en-US" sz="1200" b="0" i="0" u="none" strike="noStrike" dirty="0">
                        <a:solidFill>
                          <a:srgbClr val="000000"/>
                        </a:solidFill>
                        <a:effectLst/>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Photo by Adam Jones </a:t>
                      </a:r>
                      <a:r>
                        <a:rPr lang="en-US" sz="1200" b="0" i="0" u="none" strike="noStrike" dirty="0" err="1">
                          <a:solidFill>
                            <a:srgbClr val="000000"/>
                          </a:solidFill>
                          <a:effectLst/>
                          <a:latin typeface="+mn-lt"/>
                        </a:rPr>
                        <a:t>adamjones.freeservers.com</a:t>
                      </a:r>
                      <a:endParaRPr lang="en-US" sz="1200" b="0" i="0" u="none" strike="noStrike" dirty="0">
                        <a:solidFill>
                          <a:srgbClr val="000000"/>
                        </a:solidFill>
                        <a:effectLst/>
                        <a:latin typeface="+mn-lt"/>
                      </a:endParaRPr>
                    </a:p>
                  </a:txBody>
                  <a:tcPr marL="4657" marR="4657" marT="4657" marB="0" anchor="b">
                    <a:lnL>
                      <a:noFill/>
                    </a:lnL>
                    <a:lnR>
                      <a:noFill/>
                    </a:lnR>
                    <a:lnT>
                      <a:noFill/>
                    </a:lnT>
                    <a:lnB>
                      <a:noFill/>
                    </a:lnB>
                  </a:tcPr>
                </a:tc>
                <a:extLst>
                  <a:ext uri="{0D108BD9-81ED-4DB2-BD59-A6C34878D82A}">
                    <a16:rowId xmlns:a16="http://schemas.microsoft.com/office/drawing/2014/main" xmlns="" val="10003"/>
                  </a:ext>
                </a:extLst>
              </a:tr>
              <a:tr h="341143">
                <a:tc>
                  <a:txBody>
                    <a:bodyPr/>
                    <a:lstStyle/>
                    <a:p>
                      <a:pPr algn="l" fontAlgn="b"/>
                      <a:r>
                        <a:rPr lang="en-US" sz="1200" b="0" i="0" u="none" strike="noStrike" dirty="0">
                          <a:solidFill>
                            <a:srgbClr val="000000"/>
                          </a:solidFill>
                          <a:effectLst/>
                          <a:latin typeface="Calibri"/>
                        </a:rPr>
                        <a:t>Slide 22</a:t>
                      </a:r>
                    </a:p>
                  </a:txBody>
                  <a:tcPr marL="4657" marR="4657" marT="4657" marB="0" anchor="b">
                    <a:lnL>
                      <a:noFill/>
                    </a:lnL>
                    <a:lnR>
                      <a:noFill/>
                    </a:lnR>
                    <a:lnT>
                      <a:noFill/>
                    </a:lnT>
                    <a:lnB>
                      <a:noFill/>
                    </a:lnB>
                  </a:tcPr>
                </a:tc>
                <a:tc>
                  <a:txBody>
                    <a:bodyPr/>
                    <a:lstStyle/>
                    <a:p>
                      <a:r>
                        <a:rPr lang="en-US" sz="1200" dirty="0"/>
                        <a:t>Photo</a:t>
                      </a:r>
                      <a:r>
                        <a:rPr lang="en-US" sz="1200" baseline="0" dirty="0"/>
                        <a:t> Credit: Allan-Hermann Pool </a:t>
                      </a:r>
                      <a:r>
                        <a:rPr lang="en-US" sz="1200" baseline="0" dirty="0">
                          <a:hlinkClick r:id="rId9"/>
                        </a:rPr>
                        <a:t>https://commons.wikimedia.org/wiki/File:Five_senses.jpg</a:t>
                      </a:r>
                      <a:endParaRPr lang="en-US" sz="1200" baseline="0" dirty="0"/>
                    </a:p>
                    <a:p>
                      <a:r>
                        <a:rPr lang="en-US" sz="1200" dirty="0"/>
                        <a:t>https://</a:t>
                      </a:r>
                      <a:r>
                        <a:rPr lang="en-US" sz="1200" dirty="0" err="1"/>
                        <a:t>creativecommons.org</a:t>
                      </a:r>
                      <a:r>
                        <a:rPr lang="en-US" sz="1200" dirty="0"/>
                        <a:t>/licenses/by-</a:t>
                      </a:r>
                      <a:r>
                        <a:rPr lang="en-US" sz="1200" dirty="0" err="1"/>
                        <a:t>sa</a:t>
                      </a:r>
                      <a:r>
                        <a:rPr lang="en-US" sz="1200" dirty="0"/>
                        <a:t>/4.0/</a:t>
                      </a:r>
                      <a:r>
                        <a:rPr lang="en-US" sz="1200" dirty="0" err="1"/>
                        <a:t>deed.en</a:t>
                      </a:r>
                      <a:endParaRPr lang="en-US" sz="1200" dirty="0"/>
                    </a:p>
                  </a:txBody>
                  <a:tcPr marL="4657" marR="4657" marT="4657" marB="0" anchor="b">
                    <a:lnL>
                      <a:noFill/>
                    </a:lnL>
                    <a:lnR>
                      <a:noFill/>
                    </a:lnR>
                    <a:lnT>
                      <a:noFill/>
                    </a:lnT>
                    <a:lnB>
                      <a:noFill/>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285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Sensation vs. Perception </a:t>
            </a:r>
          </a:p>
        </p:txBody>
      </p:sp>
      <p:pic>
        <p:nvPicPr>
          <p:cNvPr id="5" name="Picture 4" descr="1591829251_525e49dfc0_z.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211" y="1269920"/>
            <a:ext cx="7253420" cy="5440065"/>
          </a:xfrm>
          <a:prstGeom prst="rect">
            <a:avLst/>
          </a:prstGeom>
        </p:spPr>
      </p:pic>
    </p:spTree>
    <p:extLst>
      <p:ext uri="{BB962C8B-B14F-4D97-AF65-F5344CB8AC3E}">
        <p14:creationId xmlns:p14="http://schemas.microsoft.com/office/powerpoint/2010/main" val="1861951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Signal Detection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417638"/>
            <a:ext cx="7620000" cy="4979918"/>
          </a:xfrm>
          <a:prstGeom prst="rect">
            <a:avLst/>
          </a:prstGeom>
        </p:spPr>
      </p:pic>
      <p:sp>
        <p:nvSpPr>
          <p:cNvPr id="24" name="Rectangle 23"/>
          <p:cNvSpPr/>
          <p:nvPr/>
        </p:nvSpPr>
        <p:spPr>
          <a:xfrm>
            <a:off x="3251510" y="3219603"/>
            <a:ext cx="966931" cy="769441"/>
          </a:xfrm>
          <a:prstGeom prst="rect">
            <a:avLst/>
          </a:prstGeom>
        </p:spPr>
        <p:txBody>
          <a:bodyPr wrap="none">
            <a:spAutoFit/>
          </a:bodyPr>
          <a:lstStyle/>
          <a:p>
            <a:r>
              <a:rPr lang="en-US" sz="4400" dirty="0"/>
              <a:t>HIT</a:t>
            </a:r>
          </a:p>
        </p:txBody>
      </p:sp>
      <p:sp>
        <p:nvSpPr>
          <p:cNvPr id="25" name="Rectangle 24"/>
          <p:cNvSpPr/>
          <p:nvPr/>
        </p:nvSpPr>
        <p:spPr>
          <a:xfrm>
            <a:off x="5369149" y="3219603"/>
            <a:ext cx="1234851" cy="707886"/>
          </a:xfrm>
          <a:prstGeom prst="rect">
            <a:avLst/>
          </a:prstGeom>
        </p:spPr>
        <p:txBody>
          <a:bodyPr wrap="square">
            <a:spAutoFit/>
          </a:bodyPr>
          <a:lstStyle/>
          <a:p>
            <a:pPr algn="ctr"/>
            <a:r>
              <a:rPr lang="en-US" sz="4000" dirty="0" smtClean="0"/>
              <a:t>MISS</a:t>
            </a:r>
            <a:endParaRPr lang="en-US" sz="4000" dirty="0"/>
          </a:p>
        </p:txBody>
      </p:sp>
      <p:sp>
        <p:nvSpPr>
          <p:cNvPr id="26" name="Rectangle 25"/>
          <p:cNvSpPr/>
          <p:nvPr/>
        </p:nvSpPr>
        <p:spPr>
          <a:xfrm>
            <a:off x="2743679" y="4529123"/>
            <a:ext cx="1864613" cy="1446550"/>
          </a:xfrm>
          <a:prstGeom prst="rect">
            <a:avLst/>
          </a:prstGeom>
        </p:spPr>
        <p:txBody>
          <a:bodyPr wrap="none">
            <a:spAutoFit/>
          </a:bodyPr>
          <a:lstStyle/>
          <a:p>
            <a:pPr algn="ctr"/>
            <a:r>
              <a:rPr lang="en-US" sz="4400" dirty="0" smtClean="0"/>
              <a:t>FALSE</a:t>
            </a:r>
          </a:p>
          <a:p>
            <a:pPr algn="ctr"/>
            <a:r>
              <a:rPr lang="en-US" sz="4400" dirty="0" smtClean="0"/>
              <a:t>ALARM</a:t>
            </a:r>
            <a:endParaRPr lang="en-US" sz="4400" dirty="0"/>
          </a:p>
        </p:txBody>
      </p:sp>
      <p:sp>
        <p:nvSpPr>
          <p:cNvPr id="27" name="Rectangle 26"/>
          <p:cNvSpPr/>
          <p:nvPr/>
        </p:nvSpPr>
        <p:spPr>
          <a:xfrm>
            <a:off x="4929824" y="4713789"/>
            <a:ext cx="1997863" cy="1077218"/>
          </a:xfrm>
          <a:prstGeom prst="rect">
            <a:avLst/>
          </a:prstGeom>
        </p:spPr>
        <p:txBody>
          <a:bodyPr wrap="none">
            <a:spAutoFit/>
          </a:bodyPr>
          <a:lstStyle/>
          <a:p>
            <a:pPr algn="ctr"/>
            <a:r>
              <a:rPr lang="en-US" sz="3200" dirty="0"/>
              <a:t>CORRECT </a:t>
            </a:r>
          </a:p>
          <a:p>
            <a:pPr algn="ctr"/>
            <a:r>
              <a:rPr lang="en-US" sz="3200" dirty="0"/>
              <a:t>REJECTION</a:t>
            </a:r>
          </a:p>
        </p:txBody>
      </p:sp>
    </p:spTree>
    <p:extLst>
      <p:ext uri="{BB962C8B-B14F-4D97-AF65-F5344CB8AC3E}">
        <p14:creationId xmlns:p14="http://schemas.microsoft.com/office/powerpoint/2010/main" val="155376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Sensation          Perception</a:t>
            </a:r>
          </a:p>
        </p:txBody>
      </p:sp>
      <p:grpSp>
        <p:nvGrpSpPr>
          <p:cNvPr id="4" name="Group 3"/>
          <p:cNvGrpSpPr>
            <a:grpSpLocks/>
          </p:cNvGrpSpPr>
          <p:nvPr/>
        </p:nvGrpSpPr>
        <p:grpSpPr bwMode="auto">
          <a:xfrm>
            <a:off x="2083055" y="1956364"/>
            <a:ext cx="4954091" cy="3789001"/>
            <a:chOff x="0" y="0"/>
            <a:chExt cx="16002" cy="13716"/>
          </a:xfrm>
        </p:grpSpPr>
        <p:sp>
          <p:nvSpPr>
            <p:cNvPr id="5" name="Isosceles Triangle 1"/>
            <p:cNvSpPr>
              <a:spLocks noChangeArrowheads="1"/>
            </p:cNvSpPr>
            <p:nvPr/>
          </p:nvSpPr>
          <p:spPr bwMode="auto">
            <a:xfrm>
              <a:off x="0" y="0"/>
              <a:ext cx="16002" cy="13716"/>
            </a:xfrm>
            <a:prstGeom prst="triangle">
              <a:avLst>
                <a:gd name="adj" fmla="val 50000"/>
              </a:avLst>
            </a:prstGeom>
            <a:gradFill rotWithShape="1">
              <a:gsLst>
                <a:gs pos="0">
                  <a:srgbClr val="4F81BD"/>
                </a:gs>
                <a:gs pos="100000">
                  <a:srgbClr val="A7BFDE"/>
                </a:gs>
              </a:gsLst>
              <a:lin ang="16200000"/>
            </a:gradFill>
            <a:ln w="9525">
              <a:solidFill>
                <a:srgbClr val="4579B8"/>
              </a:solidFill>
              <a:miter lim="800000"/>
              <a:headEnd/>
              <a:tailEnd/>
            </a:ln>
            <a:effectLst>
              <a:outerShdw blurRad="63500" dist="23000" dir="5400000" rotWithShape="0">
                <a:srgbClr val="000000">
                  <a:alpha val="34999"/>
                </a:srgbClr>
              </a:outerShdw>
            </a:effectLst>
          </p:spPr>
          <p:txBody>
            <a:bodyPr vert="horz" wrap="square" lIns="91440" tIns="45720" rIns="91440" bIns="45720" numCol="1" anchor="ctr" anchorCtr="0" compatLnSpc="1">
              <a:prstTxWarp prst="textNoShape">
                <a:avLst/>
              </a:prstTxWarp>
            </a:bodyPr>
            <a:lstStyle/>
            <a:p>
              <a:endParaRPr lang="en-US"/>
            </a:p>
          </p:txBody>
        </p:sp>
        <p:sp>
          <p:nvSpPr>
            <p:cNvPr id="6" name="Text Box 2"/>
            <p:cNvSpPr txBox="1">
              <a:spLocks noChangeArrowheads="1"/>
            </p:cNvSpPr>
            <p:nvPr/>
          </p:nvSpPr>
          <p:spPr bwMode="auto">
            <a:xfrm>
              <a:off x="1143" y="3649"/>
              <a:ext cx="13716" cy="9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Cambria" charset="0"/>
                  <a:ea typeface="ÇlÇr ñæí©" charset="0"/>
                </a:rPr>
                <a:t>I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Cambria" charset="0"/>
                  <a:ea typeface="ÇlÇr ñæí©" charset="0"/>
                </a:rPr>
                <a:t>LOVE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Cambria" charset="0"/>
                  <a:ea typeface="ÇlÇr ñæí©" charset="0"/>
                </a:rPr>
                <a:t>PARIS IN THE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Cambria" charset="0"/>
                  <a:ea typeface="ÇlÇr ñæí©" charset="0"/>
                </a:rPr>
                <a:t>THE SPRINGTIME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600" b="0" i="0" u="none" strike="noStrike" cap="none" normalizeH="0" baseline="0" dirty="0">
                <a:ln>
                  <a:noFill/>
                </a:ln>
                <a:solidFill>
                  <a:schemeClr val="tx1"/>
                </a:solidFill>
                <a:effectLst/>
                <a:latin typeface="Arial" charset="0"/>
                <a:ea typeface="ＭＳ Ｐゴシック" charset="0"/>
              </a:endParaRPr>
            </a:p>
          </p:txBody>
        </p:sp>
      </p:grpSp>
      <p:sp>
        <p:nvSpPr>
          <p:cNvPr id="7" name="Left-Right Arrow 6"/>
          <p:cNvSpPr/>
          <p:nvPr/>
        </p:nvSpPr>
        <p:spPr>
          <a:xfrm>
            <a:off x="4016323" y="610244"/>
            <a:ext cx="899092" cy="42902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38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Overview</a:t>
            </a:r>
          </a:p>
        </p:txBody>
      </p:sp>
      <p:sp>
        <p:nvSpPr>
          <p:cNvPr id="3" name="Content Placeholder 2"/>
          <p:cNvSpPr>
            <a:spLocks noGrp="1"/>
          </p:cNvSpPr>
          <p:nvPr>
            <p:ph idx="1"/>
          </p:nvPr>
        </p:nvSpPr>
        <p:spPr/>
        <p:txBody>
          <a:bodyPr/>
          <a:lstStyle/>
          <a:p>
            <a:r>
              <a:rPr lang="en-US" dirty="0">
                <a:solidFill>
                  <a:schemeClr val="bg1">
                    <a:lumMod val="75000"/>
                  </a:schemeClr>
                </a:solidFill>
              </a:rPr>
              <a:t>Basic Concepts</a:t>
            </a:r>
          </a:p>
          <a:p>
            <a:r>
              <a:rPr lang="en-US" b="1" dirty="0"/>
              <a:t>Vision</a:t>
            </a:r>
          </a:p>
          <a:p>
            <a:r>
              <a:rPr lang="en-US" dirty="0">
                <a:solidFill>
                  <a:schemeClr val="bg1">
                    <a:lumMod val="75000"/>
                  </a:schemeClr>
                </a:solidFill>
              </a:rPr>
              <a:t>Hearing</a:t>
            </a:r>
          </a:p>
          <a:p>
            <a:r>
              <a:rPr lang="en-US" dirty="0">
                <a:solidFill>
                  <a:schemeClr val="bg1">
                    <a:lumMod val="75000"/>
                  </a:schemeClr>
                </a:solidFill>
              </a:rPr>
              <a:t>Touch</a:t>
            </a:r>
          </a:p>
          <a:p>
            <a:r>
              <a:rPr lang="en-US" dirty="0">
                <a:solidFill>
                  <a:schemeClr val="bg1">
                    <a:lumMod val="75000"/>
                  </a:schemeClr>
                </a:solidFill>
              </a:rPr>
              <a:t>Smell and Taste</a:t>
            </a:r>
          </a:p>
          <a:p>
            <a:r>
              <a:rPr lang="en-US" dirty="0">
                <a:solidFill>
                  <a:schemeClr val="bg1">
                    <a:lumMod val="75000"/>
                  </a:schemeClr>
                </a:solidFill>
              </a:rPr>
              <a:t>Multimodal Perception</a:t>
            </a:r>
          </a:p>
          <a:p>
            <a:endParaRPr lang="en-US" dirty="0"/>
          </a:p>
          <a:p>
            <a:endParaRPr lang="en-US" dirty="0"/>
          </a:p>
          <a:p>
            <a:endParaRPr lang="en-US" dirty="0"/>
          </a:p>
        </p:txBody>
      </p:sp>
    </p:spTree>
    <p:extLst>
      <p:ext uri="{BB962C8B-B14F-4D97-AF65-F5344CB8AC3E}">
        <p14:creationId xmlns:p14="http://schemas.microsoft.com/office/powerpoint/2010/main" val="1030536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065758886_6fec953814_o.png"/>
          <p:cNvPicPr>
            <a:picLocks noChangeAspect="1"/>
          </p:cNvPicPr>
          <p:nvPr/>
        </p:nvPicPr>
        <p:blipFill rotWithShape="1">
          <a:blip r:embed="rId3">
            <a:extLst>
              <a:ext uri="{28A0092B-C50C-407E-A947-70E740481C1C}">
                <a14:useLocalDpi xmlns:a14="http://schemas.microsoft.com/office/drawing/2010/main" val="0"/>
              </a:ext>
            </a:extLst>
          </a:blip>
          <a:srcRect t="16780" b="2047"/>
          <a:stretch/>
        </p:blipFill>
        <p:spPr>
          <a:xfrm>
            <a:off x="0" y="1728216"/>
            <a:ext cx="4960330" cy="4087886"/>
          </a:xfrm>
          <a:prstGeom prst="rect">
            <a:avLst/>
          </a:prstGeom>
        </p:spPr>
      </p:pic>
      <p:sp>
        <p:nvSpPr>
          <p:cNvPr id="2" name="Title 1"/>
          <p:cNvSpPr>
            <a:spLocks noGrp="1"/>
          </p:cNvSpPr>
          <p:nvPr>
            <p:ph type="title"/>
          </p:nvPr>
        </p:nvSpPr>
        <p:spPr/>
        <p:txBody>
          <a:bodyPr/>
          <a:lstStyle/>
          <a:p>
            <a:r>
              <a:rPr lang="en-US" b="1" u="sng" dirty="0"/>
              <a:t>Vision</a:t>
            </a:r>
          </a:p>
        </p:txBody>
      </p:sp>
      <p:pic>
        <p:nvPicPr>
          <p:cNvPr id="8" name="Picture 7" descr="BA17_Primary_visual_cortex_-_animatio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682" y="1728216"/>
            <a:ext cx="4332661" cy="4332661"/>
          </a:xfrm>
          <a:prstGeom prst="rect">
            <a:avLst/>
          </a:prstGeom>
        </p:spPr>
      </p:pic>
      <p:sp>
        <p:nvSpPr>
          <p:cNvPr id="9" name="Rectangle 8"/>
          <p:cNvSpPr/>
          <p:nvPr/>
        </p:nvSpPr>
        <p:spPr>
          <a:xfrm>
            <a:off x="5243758" y="6060877"/>
            <a:ext cx="2877711" cy="461665"/>
          </a:xfrm>
          <a:prstGeom prst="rect">
            <a:avLst/>
          </a:prstGeom>
        </p:spPr>
        <p:txBody>
          <a:bodyPr wrap="none">
            <a:spAutoFit/>
          </a:bodyPr>
          <a:lstStyle/>
          <a:p>
            <a:r>
              <a:rPr lang="en-US" sz="2400" b="1" dirty="0"/>
              <a:t>Primary visual cortex</a:t>
            </a:r>
            <a:endParaRPr lang="en-US" sz="2400" dirty="0"/>
          </a:p>
        </p:txBody>
      </p:sp>
    </p:spTree>
    <p:extLst>
      <p:ext uri="{BB962C8B-B14F-4D97-AF65-F5344CB8AC3E}">
        <p14:creationId xmlns:p14="http://schemas.microsoft.com/office/powerpoint/2010/main" val="209678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Dark &amp; Light Adaptation</a:t>
            </a:r>
          </a:p>
        </p:txBody>
      </p:sp>
      <p:grpSp>
        <p:nvGrpSpPr>
          <p:cNvPr id="27" name="Group 26"/>
          <p:cNvGrpSpPr/>
          <p:nvPr/>
        </p:nvGrpSpPr>
        <p:grpSpPr>
          <a:xfrm rot="1606108">
            <a:off x="4833189" y="2071849"/>
            <a:ext cx="3182073" cy="1058408"/>
            <a:chOff x="4387305" y="3088371"/>
            <a:chExt cx="3182073" cy="1058408"/>
          </a:xfrm>
        </p:grpSpPr>
        <p:sp>
          <p:nvSpPr>
            <p:cNvPr id="20" name="Right Arrow 19"/>
            <p:cNvSpPr/>
            <p:nvPr/>
          </p:nvSpPr>
          <p:spPr>
            <a:xfrm rot="9227430">
              <a:off x="4387305" y="3088371"/>
              <a:ext cx="3182073" cy="1058408"/>
            </a:xfrm>
            <a:prstGeom prst="rightArrow">
              <a:avLst>
                <a:gd name="adj1" fmla="val 66982"/>
                <a:gd name="adj2" fmla="val 91369"/>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rot="19998310">
              <a:off x="4596860" y="3324407"/>
              <a:ext cx="2844295" cy="477054"/>
            </a:xfrm>
            <a:prstGeom prst="rect">
              <a:avLst/>
            </a:prstGeom>
            <a:noFill/>
          </p:spPr>
          <p:txBody>
            <a:bodyPr wrap="square" rtlCol="0">
              <a:spAutoFit/>
            </a:bodyPr>
            <a:lstStyle/>
            <a:p>
              <a:pPr algn="ctr"/>
              <a:r>
                <a:rPr lang="en-US" sz="2500" b="1" dirty="0"/>
                <a:t>Dark inside</a:t>
              </a:r>
            </a:p>
          </p:txBody>
        </p:sp>
      </p:grpSp>
      <p:grpSp>
        <p:nvGrpSpPr>
          <p:cNvPr id="24" name="Group 23"/>
          <p:cNvGrpSpPr/>
          <p:nvPr/>
        </p:nvGrpSpPr>
        <p:grpSpPr>
          <a:xfrm>
            <a:off x="2065246" y="5253013"/>
            <a:ext cx="3458012" cy="1058408"/>
            <a:chOff x="1458779" y="5641855"/>
            <a:chExt cx="3458012" cy="1058408"/>
          </a:xfrm>
        </p:grpSpPr>
        <p:sp>
          <p:nvSpPr>
            <p:cNvPr id="19" name="Right Arrow 18"/>
            <p:cNvSpPr/>
            <p:nvPr/>
          </p:nvSpPr>
          <p:spPr>
            <a:xfrm>
              <a:off x="1734718" y="5641855"/>
              <a:ext cx="3182073" cy="1058408"/>
            </a:xfrm>
            <a:prstGeom prst="rightArrow">
              <a:avLst>
                <a:gd name="adj1" fmla="val 66982"/>
                <a:gd name="adj2" fmla="val 91369"/>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458779" y="5863734"/>
              <a:ext cx="2844295" cy="477054"/>
            </a:xfrm>
            <a:prstGeom prst="rect">
              <a:avLst/>
            </a:prstGeom>
            <a:noFill/>
          </p:spPr>
          <p:txBody>
            <a:bodyPr wrap="square" rtlCol="0">
              <a:spAutoFit/>
            </a:bodyPr>
            <a:lstStyle/>
            <a:p>
              <a:pPr algn="ctr"/>
              <a:r>
                <a:rPr lang="en-US" sz="2500" b="1" dirty="0"/>
                <a:t>Bright outside</a:t>
              </a:r>
            </a:p>
          </p:txBody>
        </p:sp>
      </p:grpSp>
      <p:pic>
        <p:nvPicPr>
          <p:cNvPr id="26" name="Picture 25"/>
          <p:cNvPicPr>
            <a:picLocks noChangeAspect="1"/>
          </p:cNvPicPr>
          <p:nvPr/>
        </p:nvPicPr>
        <p:blipFill>
          <a:blip r:embed="rId3"/>
          <a:stretch>
            <a:fillRect/>
          </a:stretch>
        </p:blipFill>
        <p:spPr>
          <a:xfrm>
            <a:off x="319198" y="1653778"/>
            <a:ext cx="4119916" cy="30899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217" y="3784468"/>
            <a:ext cx="2965363" cy="2866282"/>
          </a:xfrm>
          <a:prstGeom prst="rect">
            <a:avLst/>
          </a:prstGeom>
        </p:spPr>
      </p:pic>
    </p:spTree>
    <p:extLst>
      <p:ext uri="{BB962C8B-B14F-4D97-AF65-F5344CB8AC3E}">
        <p14:creationId xmlns:p14="http://schemas.microsoft.com/office/powerpoint/2010/main" val="37308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446" y="242521"/>
            <a:ext cx="8229600" cy="1143000"/>
          </a:xfrm>
        </p:spPr>
        <p:txBody>
          <a:bodyPr/>
          <a:lstStyle/>
          <a:p>
            <a:r>
              <a:rPr lang="en-US" b="1" u="sng" dirty="0"/>
              <a:t>Color Vision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521"/>
            <a:ext cx="4200525" cy="34861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975" y="1385521"/>
            <a:ext cx="5153025" cy="5172075"/>
          </a:xfrm>
          <a:prstGeom prst="rect">
            <a:avLst/>
          </a:prstGeom>
        </p:spPr>
      </p:pic>
    </p:spTree>
    <p:extLst>
      <p:ext uri="{BB962C8B-B14F-4D97-AF65-F5344CB8AC3E}">
        <p14:creationId xmlns:p14="http://schemas.microsoft.com/office/powerpoint/2010/main" val="3526484910"/>
      </p:ext>
    </p:extLst>
  </p:cSld>
  <p:clrMapOvr>
    <a:masterClrMapping/>
  </p:clrMapOvr>
</p:sld>
</file>

<file path=ppt/theme/theme1.xml><?xml version="1.0" encoding="utf-8"?>
<a:theme xmlns:a="http://schemas.openxmlformats.org/drawingml/2006/main" name="Office Theme">
  <a:themeElements>
    <a:clrScheme name="NOBA Templa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DBE7DB63-E064-4B6C-9509-8BB615E7E9F5}"/>
</file>

<file path=customXml/itemProps2.xml><?xml version="1.0" encoding="utf-8"?>
<ds:datastoreItem xmlns:ds="http://schemas.openxmlformats.org/officeDocument/2006/customXml" ds:itemID="{0B859092-CAC7-4959-86F5-A6E4E8A5646A}"/>
</file>

<file path=customXml/itemProps3.xml><?xml version="1.0" encoding="utf-8"?>
<ds:datastoreItem xmlns:ds="http://schemas.openxmlformats.org/officeDocument/2006/customXml" ds:itemID="{20A1472A-62F3-4BD5-B933-B3A08A6837BF}"/>
</file>

<file path=docProps/app.xml><?xml version="1.0" encoding="utf-8"?>
<Properties xmlns="http://schemas.openxmlformats.org/officeDocument/2006/extended-properties" xmlns:vt="http://schemas.openxmlformats.org/officeDocument/2006/docPropsVTypes">
  <TotalTime>4453</TotalTime>
  <Words>3920</Words>
  <Application>Microsoft Office PowerPoint</Application>
  <PresentationFormat>On-screen Show (4:3)</PresentationFormat>
  <Paragraphs>348</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Arial</vt:lpstr>
      <vt:lpstr>Calibri</vt:lpstr>
      <vt:lpstr>Cambria</vt:lpstr>
      <vt:lpstr>ÇlÇr ñæí©</vt:lpstr>
      <vt:lpstr>Office Theme</vt:lpstr>
      <vt:lpstr>Sensation &amp; Perception</vt:lpstr>
      <vt:lpstr>Overview</vt:lpstr>
      <vt:lpstr>Sensation vs. Perception </vt:lpstr>
      <vt:lpstr>Signal Detection</vt:lpstr>
      <vt:lpstr>Sensation          Perception</vt:lpstr>
      <vt:lpstr>Overview</vt:lpstr>
      <vt:lpstr>Vision</vt:lpstr>
      <vt:lpstr>Dark &amp; Light Adaptation</vt:lpstr>
      <vt:lpstr>Color Vision</vt:lpstr>
      <vt:lpstr>PowerPoint Presentation</vt:lpstr>
      <vt:lpstr>PowerPoint Presentation</vt:lpstr>
      <vt:lpstr>PowerPoint Presentation</vt:lpstr>
      <vt:lpstr>PowerPoint Presentation</vt:lpstr>
      <vt:lpstr>Overview</vt:lpstr>
      <vt:lpstr>Hearing</vt:lpstr>
      <vt:lpstr>Overview</vt:lpstr>
      <vt:lpstr>Touch</vt:lpstr>
      <vt:lpstr>Overview</vt:lpstr>
      <vt:lpstr>Smell and Taste</vt:lpstr>
      <vt:lpstr>Overview</vt:lpstr>
      <vt:lpstr>Multimodal Perception</vt:lpstr>
      <vt:lpstr>Conclusion</vt:lpstr>
      <vt:lpstr>Photo Attribution</vt:lpstr>
      <vt:lpstr>Photo Attribution</vt:lpstr>
    </vt:vector>
  </TitlesOfParts>
  <Manager>Dr. Robert Biswas-Diener </Manager>
  <Company>NOBA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Sensation &amp; Perception</dc:title>
  <dc:subject>Psychology</dc:subject>
  <dc:creator>Noba Psychology</dc:creator>
  <cp:keywords/>
  <dc:description/>
  <cp:revision>191</cp:revision>
  <dcterms:created xsi:type="dcterms:W3CDTF">2014-07-27T23:02:40Z</dcterms:created>
  <dcterms:modified xsi:type="dcterms:W3CDTF">2018-06-20T20:07:26Z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